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76DE96-FF86-42FC-A31E-CC6752F47EBC}" v="2" dt="2023-10-01T10:49:46.77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46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ğulcan Akca" userId="456c4574-04a0-4789-ac50-0f7277e4450c" providerId="ADAL" clId="{7BA31AFA-3019-48F7-AF48-0F070E5AF57B}"/>
    <pc:docChg chg="undo redo custSel modSld">
      <pc:chgData name="Oğulcan Akca" userId="456c4574-04a0-4789-ac50-0f7277e4450c" providerId="ADAL" clId="{7BA31AFA-3019-48F7-AF48-0F070E5AF57B}" dt="2023-09-19T13:53:50.662" v="108" actId="1076"/>
      <pc:docMkLst>
        <pc:docMk/>
      </pc:docMkLst>
      <pc:sldChg chg="modSp mod">
        <pc:chgData name="Oğulcan Akca" userId="456c4574-04a0-4789-ac50-0f7277e4450c" providerId="ADAL" clId="{7BA31AFA-3019-48F7-AF48-0F070E5AF57B}" dt="2023-09-19T13:46:10.352" v="31" actId="20577"/>
        <pc:sldMkLst>
          <pc:docMk/>
          <pc:sldMk cId="0" sldId="256"/>
        </pc:sldMkLst>
        <pc:spChg chg="mod">
          <ac:chgData name="Oğulcan Akca" userId="456c4574-04a0-4789-ac50-0f7277e4450c" providerId="ADAL" clId="{7BA31AFA-3019-48F7-AF48-0F070E5AF57B}" dt="2023-09-19T13:46:10.352" v="31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 mod">
        <pc:chgData name="Oğulcan Akca" userId="456c4574-04a0-4789-ac50-0f7277e4450c" providerId="ADAL" clId="{7BA31AFA-3019-48F7-AF48-0F070E5AF57B}" dt="2023-09-19T13:45:31.590" v="0" actId="207"/>
        <pc:sldMkLst>
          <pc:docMk/>
          <pc:sldMk cId="0" sldId="257"/>
        </pc:sldMkLst>
        <pc:spChg chg="mod">
          <ac:chgData name="Oğulcan Akca" userId="456c4574-04a0-4789-ac50-0f7277e4450c" providerId="ADAL" clId="{7BA31AFA-3019-48F7-AF48-0F070E5AF57B}" dt="2023-09-19T13:45:31.590" v="0" actId="207"/>
          <ac:spMkLst>
            <pc:docMk/>
            <pc:sldMk cId="0" sldId="257"/>
            <ac:spMk id="2" creationId="{00000000-0000-0000-0000-000000000000}"/>
          </ac:spMkLst>
        </pc:spChg>
      </pc:sldChg>
      <pc:sldChg chg="modSp mod">
        <pc:chgData name="Oğulcan Akca" userId="456c4574-04a0-4789-ac50-0f7277e4450c" providerId="ADAL" clId="{7BA31AFA-3019-48F7-AF48-0F070E5AF57B}" dt="2023-09-19T13:48:37.215" v="51" actId="207"/>
        <pc:sldMkLst>
          <pc:docMk/>
          <pc:sldMk cId="0" sldId="258"/>
        </pc:sldMkLst>
        <pc:spChg chg="mod">
          <ac:chgData name="Oğulcan Akca" userId="456c4574-04a0-4789-ac50-0f7277e4450c" providerId="ADAL" clId="{7BA31AFA-3019-48F7-AF48-0F070E5AF57B}" dt="2023-09-19T13:48:37.215" v="51" actId="207"/>
          <ac:spMkLst>
            <pc:docMk/>
            <pc:sldMk cId="0" sldId="258"/>
            <ac:spMk id="4" creationId="{00000000-0000-0000-0000-000000000000}"/>
          </ac:spMkLst>
        </pc:spChg>
        <pc:picChg chg="mod">
          <ac:chgData name="Oğulcan Akca" userId="456c4574-04a0-4789-ac50-0f7277e4450c" providerId="ADAL" clId="{7BA31AFA-3019-48F7-AF48-0F070E5AF57B}" dt="2023-09-19T13:46:46.013" v="36" actId="14100"/>
          <ac:picMkLst>
            <pc:docMk/>
            <pc:sldMk cId="0" sldId="258"/>
            <ac:picMk id="5" creationId="{00000000-0000-0000-0000-000000000000}"/>
          </ac:picMkLst>
        </pc:picChg>
      </pc:sldChg>
      <pc:sldChg chg="addSp delSp modSp mod">
        <pc:chgData name="Oğulcan Akca" userId="456c4574-04a0-4789-ac50-0f7277e4450c" providerId="ADAL" clId="{7BA31AFA-3019-48F7-AF48-0F070E5AF57B}" dt="2023-09-19T13:52:16.217" v="95" actId="207"/>
        <pc:sldMkLst>
          <pc:docMk/>
          <pc:sldMk cId="0" sldId="259"/>
        </pc:sldMkLst>
        <pc:spChg chg="mod">
          <ac:chgData name="Oğulcan Akca" userId="456c4574-04a0-4789-ac50-0f7277e4450c" providerId="ADAL" clId="{7BA31AFA-3019-48F7-AF48-0F070E5AF57B}" dt="2023-09-19T13:52:16.217" v="95" actId="207"/>
          <ac:spMkLst>
            <pc:docMk/>
            <pc:sldMk cId="0" sldId="259"/>
            <ac:spMk id="6" creationId="{00000000-0000-0000-0000-000000000000}"/>
          </ac:spMkLst>
        </pc:spChg>
        <pc:spChg chg="add del">
          <ac:chgData name="Oğulcan Akca" userId="456c4574-04a0-4789-ac50-0f7277e4450c" providerId="ADAL" clId="{7BA31AFA-3019-48F7-AF48-0F070E5AF57B}" dt="2023-09-19T13:51:53.843" v="77"/>
          <ac:spMkLst>
            <pc:docMk/>
            <pc:sldMk cId="0" sldId="259"/>
            <ac:spMk id="7" creationId="{82AFB9EA-F28F-184B-1A50-884A2951B0BB}"/>
          </ac:spMkLst>
        </pc:spChg>
        <pc:spChg chg="add del mod">
          <ac:chgData name="Oğulcan Akca" userId="456c4574-04a0-4789-ac50-0f7277e4450c" providerId="ADAL" clId="{7BA31AFA-3019-48F7-AF48-0F070E5AF57B}" dt="2023-09-19T13:51:53.362" v="76"/>
          <ac:spMkLst>
            <pc:docMk/>
            <pc:sldMk cId="0" sldId="259"/>
            <ac:spMk id="8" creationId="{F3BE544F-344C-D117-3CA9-B7427768171C}"/>
          </ac:spMkLst>
        </pc:spChg>
        <pc:spChg chg="add del">
          <ac:chgData name="Oğulcan Akca" userId="456c4574-04a0-4789-ac50-0f7277e4450c" providerId="ADAL" clId="{7BA31AFA-3019-48F7-AF48-0F070E5AF57B}" dt="2023-09-19T13:52:03.604" v="84"/>
          <ac:spMkLst>
            <pc:docMk/>
            <pc:sldMk cId="0" sldId="259"/>
            <ac:spMk id="9" creationId="{74009A11-94AE-AD47-BFA4-5F9D528EA958}"/>
          </ac:spMkLst>
        </pc:spChg>
      </pc:sldChg>
      <pc:sldChg chg="delSp modSp mod">
        <pc:chgData name="Oğulcan Akca" userId="456c4574-04a0-4789-ac50-0f7277e4450c" providerId="ADAL" clId="{7BA31AFA-3019-48F7-AF48-0F070E5AF57B}" dt="2023-09-19T13:53:50.662" v="108" actId="1076"/>
        <pc:sldMkLst>
          <pc:docMk/>
          <pc:sldMk cId="0" sldId="260"/>
        </pc:sldMkLst>
        <pc:spChg chg="mod">
          <ac:chgData name="Oğulcan Akca" userId="456c4574-04a0-4789-ac50-0f7277e4450c" providerId="ADAL" clId="{7BA31AFA-3019-48F7-AF48-0F070E5AF57B}" dt="2023-09-19T13:53:37.844" v="104" actId="207"/>
          <ac:spMkLst>
            <pc:docMk/>
            <pc:sldMk cId="0" sldId="260"/>
            <ac:spMk id="6" creationId="{00000000-0000-0000-0000-000000000000}"/>
          </ac:spMkLst>
        </pc:spChg>
        <pc:spChg chg="del mod">
          <ac:chgData name="Oğulcan Akca" userId="456c4574-04a0-4789-ac50-0f7277e4450c" providerId="ADAL" clId="{7BA31AFA-3019-48F7-AF48-0F070E5AF57B}" dt="2023-09-19T13:53:44.742" v="106" actId="478"/>
          <ac:spMkLst>
            <pc:docMk/>
            <pc:sldMk cId="0" sldId="260"/>
            <ac:spMk id="7" creationId="{00000000-0000-0000-0000-000000000000}"/>
          </ac:spMkLst>
        </pc:spChg>
        <pc:grpChg chg="mod">
          <ac:chgData name="Oğulcan Akca" userId="456c4574-04a0-4789-ac50-0f7277e4450c" providerId="ADAL" clId="{7BA31AFA-3019-48F7-AF48-0F070E5AF57B}" dt="2023-09-19T13:53:50.662" v="108" actId="1076"/>
          <ac:grpSpMkLst>
            <pc:docMk/>
            <pc:sldMk cId="0" sldId="260"/>
            <ac:grpSpMk id="3" creationId="{00000000-0000-0000-0000-000000000000}"/>
          </ac:grpSpMkLst>
        </pc:grpChg>
      </pc:sldChg>
    </pc:docChg>
  </pc:docChgLst>
  <pc:docChgLst>
    <pc:chgData name="Oğulcan Akca" userId="456c4574-04a0-4789-ac50-0f7277e4450c" providerId="ADAL" clId="{D076DE96-FF86-42FC-A31E-CC6752F47EBC}"/>
    <pc:docChg chg="undo custSel modSld">
      <pc:chgData name="Oğulcan Akca" userId="456c4574-04a0-4789-ac50-0f7277e4450c" providerId="ADAL" clId="{D076DE96-FF86-42FC-A31E-CC6752F47EBC}" dt="2023-10-01T10:50:03.864" v="43" actId="5793"/>
      <pc:docMkLst>
        <pc:docMk/>
      </pc:docMkLst>
      <pc:sldChg chg="modSp mod">
        <pc:chgData name="Oğulcan Akca" userId="456c4574-04a0-4789-ac50-0f7277e4450c" providerId="ADAL" clId="{D076DE96-FF86-42FC-A31E-CC6752F47EBC}" dt="2023-10-01T10:50:03.864" v="43" actId="5793"/>
        <pc:sldMkLst>
          <pc:docMk/>
          <pc:sldMk cId="0" sldId="285"/>
        </pc:sldMkLst>
        <pc:spChg chg="mod">
          <ac:chgData name="Oğulcan Akca" userId="456c4574-04a0-4789-ac50-0f7277e4450c" providerId="ADAL" clId="{D076DE96-FF86-42FC-A31E-CC6752F47EBC}" dt="2023-10-01T10:50:03.864" v="43" actId="5793"/>
          <ac:spMkLst>
            <pc:docMk/>
            <pc:sldMk cId="0" sldId="285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698" y="6396337"/>
            <a:ext cx="2351856" cy="34241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12011" y="6377224"/>
            <a:ext cx="3292395" cy="38004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857250"/>
            <a:ext cx="10058400" cy="570547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42962" y="1366901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43837" y="6255105"/>
            <a:ext cx="197485" cy="386715"/>
          </a:xfrm>
          <a:custGeom>
            <a:avLst/>
            <a:gdLst/>
            <a:ahLst/>
            <a:cxnLst/>
            <a:rect l="l" t="t" r="r" b="b"/>
            <a:pathLst>
              <a:path w="197485" h="386715">
                <a:moveTo>
                  <a:pt x="196888" y="0"/>
                </a:moveTo>
                <a:lnTo>
                  <a:pt x="16891" y="0"/>
                </a:lnTo>
                <a:lnTo>
                  <a:pt x="16891" y="8636"/>
                </a:lnTo>
                <a:lnTo>
                  <a:pt x="0" y="8636"/>
                </a:lnTo>
                <a:lnTo>
                  <a:pt x="0" y="368642"/>
                </a:lnTo>
                <a:lnTo>
                  <a:pt x="16891" y="368642"/>
                </a:lnTo>
                <a:lnTo>
                  <a:pt x="16891" y="386638"/>
                </a:lnTo>
                <a:lnTo>
                  <a:pt x="196888" y="386638"/>
                </a:lnTo>
                <a:lnTo>
                  <a:pt x="196888" y="359994"/>
                </a:lnTo>
                <a:lnTo>
                  <a:pt x="196888" y="26657"/>
                </a:lnTo>
                <a:lnTo>
                  <a:pt x="196888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5900" y="1438275"/>
            <a:ext cx="9220200" cy="46958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7575" y="705230"/>
            <a:ext cx="10476865" cy="5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 u="sng">
                <a:solidFill>
                  <a:srgbClr val="0462C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 u="sng">
                <a:solidFill>
                  <a:srgbClr val="0462C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1698" y="6396337"/>
            <a:ext cx="2351856" cy="34241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12011" y="6377224"/>
            <a:ext cx="3292395" cy="38004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66800" y="857250"/>
            <a:ext cx="10058400" cy="570547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42962" y="1366901"/>
            <a:ext cx="10516235" cy="635"/>
          </a:xfrm>
          <a:custGeom>
            <a:avLst/>
            <a:gdLst/>
            <a:ahLst/>
            <a:cxnLst/>
            <a:rect l="l" t="t" r="r" b="b"/>
            <a:pathLst>
              <a:path w="10516235" h="634">
                <a:moveTo>
                  <a:pt x="0" y="0"/>
                </a:moveTo>
                <a:lnTo>
                  <a:pt x="10515663" y="253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743837" y="6255105"/>
            <a:ext cx="197485" cy="386715"/>
          </a:xfrm>
          <a:custGeom>
            <a:avLst/>
            <a:gdLst/>
            <a:ahLst/>
            <a:cxnLst/>
            <a:rect l="l" t="t" r="r" b="b"/>
            <a:pathLst>
              <a:path w="197485" h="386715">
                <a:moveTo>
                  <a:pt x="196888" y="0"/>
                </a:moveTo>
                <a:lnTo>
                  <a:pt x="16891" y="0"/>
                </a:lnTo>
                <a:lnTo>
                  <a:pt x="16891" y="8636"/>
                </a:lnTo>
                <a:lnTo>
                  <a:pt x="0" y="8636"/>
                </a:lnTo>
                <a:lnTo>
                  <a:pt x="0" y="368642"/>
                </a:lnTo>
                <a:lnTo>
                  <a:pt x="16891" y="368642"/>
                </a:lnTo>
                <a:lnTo>
                  <a:pt x="16891" y="386638"/>
                </a:lnTo>
                <a:lnTo>
                  <a:pt x="196888" y="386638"/>
                </a:lnTo>
                <a:lnTo>
                  <a:pt x="196888" y="359994"/>
                </a:lnTo>
                <a:lnTo>
                  <a:pt x="196888" y="26657"/>
                </a:lnTo>
                <a:lnTo>
                  <a:pt x="196888" y="0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3042" y="554736"/>
            <a:ext cx="11850370" cy="7453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005392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67276" y="1765998"/>
            <a:ext cx="6750050" cy="37299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 u="sng">
                <a:solidFill>
                  <a:srgbClr val="0462C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gulcanakca/Applied-Data-Science-Capstone/blob/486828a851d989d3705bc50855b69dd2f6e55a2a/jupyter-labs-eda-dataviz.ipynb" TargetMode="External"/><Relationship Id="rId2" Type="http://schemas.openxmlformats.org/officeDocument/2006/relationships/hyperlink" Target="https://github.com/ogulcanakca/Applied-Data-Science-Capstone/blob/486828a851d989d3705bc50855b69dd2f6e55a2a/jupyter-labs-eda-sql-coursera_sqllite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gulcanakca/Applied-Data-Science-Capstone/blob/486828a851d989d3705bc50855b69dd2f6e55a2a/spacex_dash_app.py" TargetMode="External"/><Relationship Id="rId2" Type="http://schemas.openxmlformats.org/officeDocument/2006/relationships/hyperlink" Target="https://github.com/ogulcanakca/Applied-Data-Science-Capstone/blob/486828a851d989d3705bc50855b69dd2f6e55a2a/lab_jupyter_launch_site_location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7.jpg"/><Relationship Id="rId4" Type="http://schemas.openxmlformats.org/officeDocument/2006/relationships/hyperlink" Target="https://ibm-applied-data-science-capst.herokuapp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hyperlink" Target="https://github.com/ogulcanakca/Applied-Data-Science-Capstone/blob/486828a851d989d3705bc50855b69dd2f6e55a2a/SpaceX_Machine_Learning_Prediction_Part_5.jupyterlite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t-h/013e775e28bf43411f53514195183324" TargetMode="External"/><Relationship Id="rId2" Type="http://schemas.openxmlformats.org/officeDocument/2006/relationships/hyperlink" Target="https://github.com/ogulcanakca/Applied-Data-Science-Capstone/blob/486828a851d989d3705bc50855b69dd2f6e55a2a/jupyter-labs-eda-sql-coursera_sqllite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Cape_Canaveral_Space_Launch_Complex_40" TargetMode="External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gulcanakca/Applied-Data-Science-Capstone/blob/486828a851d989d3705bc50855b69dd2f6e55a2a/jupyter-labs-eda-sql-coursera_sqllite.ipynb" TargetMode="External"/><Relationship Id="rId2" Type="http://schemas.openxmlformats.org/officeDocument/2006/relationships/hyperlink" Target="https://gist.github.com/brt-h/013e775e28bf43411f53514195183324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t-h/5950b679aad93cda85c10044417df435" TargetMode="External"/><Relationship Id="rId2" Type="http://schemas.openxmlformats.org/officeDocument/2006/relationships/hyperlink" Target="https://github.com/ogulcanakca/Applied-Data-Science-Capstone/blob/486828a851d989d3705bc50855b69dd2f6e55a2a/jupyter-labs-eda-dataviz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8.jp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https://github.com/ogulcanakca/Applied-Data-Science-Capstone/blob/486828a851d989d3705bc50855b69dd2f6e55a2a/jupyter-labs-eda-dataviz.ipynb" TargetMode="External"/><Relationship Id="rId7" Type="http://schemas.openxmlformats.org/officeDocument/2006/relationships/image" Target="../media/image25.png"/><Relationship Id="rId2" Type="http://schemas.openxmlformats.org/officeDocument/2006/relationships/hyperlink" Target="https://gist.github.com/brt-h/5950b679aad93cda85c10044417df435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t-h/9c46c29c32617014cb61e0966523477f" TargetMode="External"/><Relationship Id="rId2" Type="http://schemas.openxmlformats.org/officeDocument/2006/relationships/hyperlink" Target="https://github.com/ogulcanakca/Applied-Data-Science-Capstone/blob/486828a851d989d3705bc50855b69dd2f6e55a2a/lab_jupyter_launch_site_location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gulcanakca/Applied-Data-Science-Capstone/blob/486828a851d989d3705bc50855b69dd2f6e55a2a/lab_jupyter_launch_site_location.ipynb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gulcanakca/Applied-Data-Science-Capstone/blob/486828a851d989d3705bc50855b69dd2f6e55a2a/lab_jupyter_launch_site_location.ipynb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t-h/949bea4a5cdf98316d6e2f21451ec73c" TargetMode="External"/><Relationship Id="rId2" Type="http://schemas.openxmlformats.org/officeDocument/2006/relationships/hyperlink" Target="https://github.com/ogulcanakca/Applied-Data-Science-Capstone/blob/486828a851d989d3705bc50855b69dd2f6e55a2a/spacex_dash_app.p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hyperlink" Target="https://github.com/ogulcanakca/Applied-Data-Science-Capstone/blob/486828a851d989d3705bc50855b69dd2f6e55a2a/spacex_dash_app.p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gulcanakca/Applied-Data-Science-Capstone/blob/486828a851d989d3705bc50855b69dd2f6e55a2a/labs-jupyter-spacex-Data%20wrangling.ipynb" TargetMode="External"/><Relationship Id="rId3" Type="http://schemas.openxmlformats.org/officeDocument/2006/relationships/hyperlink" Target="https://github.com/ogulcanakca/Applied-Data-Science-Capstone/blob/486828a851d989d3705bc50855b69dd2f6e55a2a/jupyter-labs-eda-dataviz.ipynb" TargetMode="External"/><Relationship Id="rId7" Type="http://schemas.openxmlformats.org/officeDocument/2006/relationships/hyperlink" Target="https://github.com/ogulcanakca/Applied-Data-Science-Capstone/blob/486828a851d989d3705bc50855b69dd2f6e55a2a/lab_jupyter_launch_site_location.ipynb" TargetMode="External"/><Relationship Id="rId12" Type="http://schemas.openxmlformats.org/officeDocument/2006/relationships/image" Target="../media/image8.jpg"/><Relationship Id="rId2" Type="http://schemas.openxmlformats.org/officeDocument/2006/relationships/hyperlink" Target="https://github.com/brt-h/Applied-Data-Science-Capstone/blob/main/Hands-on%20Lab_%20Data%20Collection%20with%20Web%20Scrap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gulcanakca/Applied-Data-Science-Capstone/blob/486828a851d989d3705bc50855b69dd2f6e55a2a/jupyter-labs-webscraping.ipynb" TargetMode="External"/><Relationship Id="rId11" Type="http://schemas.openxmlformats.org/officeDocument/2006/relationships/hyperlink" Target="https://www.spacex.com/vehicles/falcon-9/" TargetMode="External"/><Relationship Id="rId5" Type="http://schemas.openxmlformats.org/officeDocument/2006/relationships/hyperlink" Target="https://github.com/ogulcanakca/Applied-Data-Science-Capstone/blob/486828a851d989d3705bc50855b69dd2f6e55a2a/jupyter-labs-spacex-data-collection-api.ipynb" TargetMode="External"/><Relationship Id="rId10" Type="http://schemas.openxmlformats.org/officeDocument/2006/relationships/hyperlink" Target="https://datascience.stackexchange.com/a/33050" TargetMode="External"/><Relationship Id="rId4" Type="http://schemas.openxmlformats.org/officeDocument/2006/relationships/hyperlink" Target="https://github.com/ogulcanakca/Applied-Data-Science-Capstone/blob/486828a851d989d3705bc50855b69dd2f6e55a2a/jupyter-labs-eda-sql-coursera_sqllite.ipynb" TargetMode="External"/><Relationship Id="rId9" Type="http://schemas.openxmlformats.org/officeDocument/2006/relationships/hyperlink" Target="https://github.com/ogulcanakca/Applied-Data-Science-Capstone/blob/486828a851d989d3705bc50855b69dd2f6e55a2a/spacex_dash_app.p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ursera.org/professional-certificates/ibm-data-scien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github.com/r-spacex/SpaceX-API" TargetMode="External"/><Relationship Id="rId7" Type="http://schemas.openxmlformats.org/officeDocument/2006/relationships/image" Target="../media/image14.jpg"/><Relationship Id="rId2" Type="http://schemas.openxmlformats.org/officeDocument/2006/relationships/hyperlink" Target="https://github.com/ogulcanakca/Applied-Data-Science-Capstone/blob/486828a851d989d3705bc50855b69dd2f6e55a2a/jupyter-labs-spacex-data-collection-api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List_of_Falcon_9_and_Falcon_Heavy_launches" TargetMode="External"/><Relationship Id="rId5" Type="http://schemas.openxmlformats.org/officeDocument/2006/relationships/hyperlink" Target="https://github.com/ogulcanakca/Applied-Data-Science-Capstone/blob/486828a851d989d3705bc50855b69dd2f6e55a2a/jupyter-labs-webscraping.ipynb" TargetMode="External"/><Relationship Id="rId4" Type="http://schemas.openxmlformats.org/officeDocument/2006/relationships/hyperlink" Target="https://gist.github.com/brt-h/21e344cb55773ccd0814ad29d769b18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brt-h/89bd8c8b1ebeb9d15d61da8b63a59726" TargetMode="External"/><Relationship Id="rId2" Type="http://schemas.openxmlformats.org/officeDocument/2006/relationships/hyperlink" Target="https://github.com/ogulcanakca/Applied-Data-Science-Capstone/blob/486828a851d989d3705bc50855b69dd2f6e55a2a/labs-jupyter-spacex-Data%20wrangling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1915160" cy="86177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tr-TR" sz="1800" spc="-25" dirty="0">
                <a:solidFill>
                  <a:srgbClr val="E7E6E6"/>
                </a:solidFill>
                <a:latin typeface="Microsoft Sans Serif"/>
                <a:cs typeface="Microsoft Sans Serif"/>
              </a:rPr>
              <a:t>Oğulcan AKCA</a:t>
            </a:r>
          </a:p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tr-TR" spc="-25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September</a:t>
            </a:r>
            <a:r>
              <a:rPr lang="tr-TR" spc="-25" dirty="0">
                <a:solidFill>
                  <a:srgbClr val="E7E6E6"/>
                </a:solidFill>
                <a:latin typeface="Microsoft Sans Serif"/>
                <a:cs typeface="Microsoft Sans Serif"/>
              </a:rPr>
              <a:t> 19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sz="1800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tr-TR" sz="1800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61459" y="1514376"/>
            <a:ext cx="5082540" cy="27762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Exploratory</a:t>
            </a:r>
            <a:r>
              <a:rPr sz="20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20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Analysis</a:t>
            </a:r>
            <a:r>
              <a:rPr sz="20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(EDA)</a:t>
            </a:r>
            <a:endParaRPr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15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700" u="heavy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</a:t>
            </a:r>
            <a:r>
              <a:rPr sz="1700" u="heavy" spc="-4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u="heavy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sz="1700" u="heavy" spc="-2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SQL</a:t>
            </a:r>
            <a:endParaRPr sz="17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lvl="2" indent="-3429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Loaded</a:t>
            </a:r>
            <a:r>
              <a:rPr sz="1250" spc="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2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into</a:t>
            </a:r>
            <a:r>
              <a:rPr sz="125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an</a:t>
            </a:r>
            <a:r>
              <a:rPr sz="12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IBM</a:t>
            </a:r>
            <a:r>
              <a:rPr sz="125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DB2</a:t>
            </a:r>
            <a:r>
              <a:rPr sz="12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instance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lvl="2" indent="-3429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Ran</a:t>
            </a:r>
            <a:r>
              <a:rPr sz="125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SQL</a:t>
            </a:r>
            <a:r>
              <a:rPr sz="1250" spc="1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queries</a:t>
            </a:r>
            <a:r>
              <a:rPr sz="1250" spc="1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display</a:t>
            </a:r>
            <a:r>
              <a:rPr sz="12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25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list</a:t>
            </a:r>
            <a:r>
              <a:rPr sz="12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information</a:t>
            </a:r>
            <a:r>
              <a:rPr sz="125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about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613535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1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sites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613535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Payload</a:t>
            </a:r>
            <a:r>
              <a:rPr sz="11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masses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1613535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11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versions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613535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Mission</a:t>
            </a:r>
            <a:r>
              <a:rPr sz="11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outcomes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613535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11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landings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3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700" u="heavy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EDA</a:t>
            </a:r>
            <a:r>
              <a:rPr sz="1700" u="heavy" spc="-4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u="heavy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with</a:t>
            </a:r>
            <a:r>
              <a:rPr sz="1700" u="heavy" spc="-2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u="heavy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visualization</a:t>
            </a:r>
            <a:endParaRPr sz="17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lvl="2" indent="-3429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Read</a:t>
            </a:r>
            <a:r>
              <a:rPr sz="12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2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dataset</a:t>
            </a:r>
            <a:r>
              <a:rPr sz="12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into</a:t>
            </a:r>
            <a:r>
              <a:rPr sz="12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250" spc="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Pandas</a:t>
            </a:r>
            <a:r>
              <a:rPr sz="12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dataframe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lvl="2" indent="-3429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Used</a:t>
            </a:r>
            <a:r>
              <a:rPr sz="1250" spc="1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Matplotlib</a:t>
            </a:r>
            <a:r>
              <a:rPr sz="12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250" spc="1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Seaborn</a:t>
            </a:r>
            <a:r>
              <a:rPr sz="1250" spc="1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visualization</a:t>
            </a:r>
            <a:r>
              <a:rPr sz="12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libraries</a:t>
            </a:r>
            <a:r>
              <a:rPr sz="1250" spc="2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chemeClr val="tx1"/>
                </a:solidFill>
                <a:latin typeface="Calibri"/>
                <a:cs typeface="Calibri"/>
              </a:rPr>
              <a:t>plot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34075" y="4279475"/>
            <a:ext cx="2009775" cy="1426031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80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FlightNumber</a:t>
            </a:r>
            <a:r>
              <a:rPr sz="11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1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PayloadMass</a:t>
            </a:r>
            <a:r>
              <a:rPr sz="11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50" dirty="0">
                <a:solidFill>
                  <a:schemeClr val="tx1"/>
                </a:solidFill>
                <a:latin typeface="Calibri"/>
                <a:cs typeface="Calibri"/>
              </a:rPr>
              <a:t>†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FlightNumber</a:t>
            </a:r>
            <a:r>
              <a:rPr sz="11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1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LaunchSite</a:t>
            </a:r>
            <a:r>
              <a:rPr sz="11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60" dirty="0">
                <a:solidFill>
                  <a:schemeClr val="tx1"/>
                </a:solidFill>
                <a:latin typeface="Calibri"/>
                <a:cs typeface="Calibri"/>
              </a:rPr>
              <a:t>†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Payload</a:t>
            </a:r>
            <a:r>
              <a:rPr sz="11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1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LaunchSite</a:t>
            </a:r>
            <a:r>
              <a:rPr sz="11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50" dirty="0">
                <a:solidFill>
                  <a:schemeClr val="tx1"/>
                </a:solidFill>
                <a:latin typeface="Calibri"/>
                <a:cs typeface="Calibri"/>
              </a:rPr>
              <a:t>†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Orbit</a:t>
            </a:r>
            <a:r>
              <a:rPr sz="11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type</a:t>
            </a: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1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1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chemeClr val="tx1"/>
                </a:solidFill>
                <a:latin typeface="Calibri"/>
                <a:cs typeface="Calibri"/>
              </a:rPr>
              <a:t>rate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FlightNumber</a:t>
            </a:r>
            <a:r>
              <a:rPr sz="1100" spc="-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1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Orbit</a:t>
            </a:r>
            <a:r>
              <a:rPr sz="11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type</a:t>
            </a:r>
            <a:r>
              <a:rPr sz="11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50" dirty="0">
                <a:solidFill>
                  <a:schemeClr val="tx1"/>
                </a:solidFill>
                <a:latin typeface="Calibri"/>
                <a:cs typeface="Calibri"/>
              </a:rPr>
              <a:t>†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Payload</a:t>
            </a:r>
            <a:r>
              <a:rPr sz="11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x Orbit</a:t>
            </a:r>
            <a:r>
              <a:rPr sz="11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type</a:t>
            </a:r>
            <a:r>
              <a:rPr sz="11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50" dirty="0">
                <a:solidFill>
                  <a:schemeClr val="tx1"/>
                </a:solidFill>
                <a:latin typeface="Calibri"/>
                <a:cs typeface="Calibri"/>
              </a:rPr>
              <a:t>†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Year</a:t>
            </a:r>
            <a:r>
              <a:rPr sz="11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1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1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chemeClr val="tx1"/>
                </a:solidFill>
                <a:latin typeface="Calibri"/>
                <a:cs typeface="Calibri"/>
              </a:rPr>
              <a:t>rate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4075" y="5691822"/>
            <a:ext cx="2560320" cy="13914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00" dirty="0">
                <a:solidFill>
                  <a:schemeClr val="tx1"/>
                </a:solidFill>
                <a:latin typeface="Calibri"/>
                <a:cs typeface="Calibri"/>
              </a:rPr>
              <a:t>†</a:t>
            </a:r>
            <a:r>
              <a:rPr sz="8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chemeClr val="tx1"/>
                </a:solidFill>
                <a:latin typeface="Calibri"/>
                <a:cs typeface="Calibri"/>
              </a:rPr>
              <a:t>=</a:t>
            </a:r>
            <a:r>
              <a:rPr sz="8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chemeClr val="tx1"/>
                </a:solidFill>
                <a:latin typeface="Calibri"/>
                <a:cs typeface="Calibri"/>
              </a:rPr>
              <a:t>with</a:t>
            </a:r>
            <a:r>
              <a:rPr sz="8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chemeClr val="tx1"/>
                </a:solidFill>
                <a:latin typeface="Calibri"/>
                <a:cs typeface="Calibri"/>
              </a:rPr>
              <a:t>Class</a:t>
            </a:r>
            <a:r>
              <a:rPr sz="80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chemeClr val="tx1"/>
                </a:solidFill>
                <a:latin typeface="Calibri"/>
                <a:cs typeface="Calibri"/>
              </a:rPr>
              <a:t>overlayed</a:t>
            </a:r>
            <a:r>
              <a:rPr sz="8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chemeClr val="tx1"/>
                </a:solidFill>
                <a:latin typeface="Calibri"/>
                <a:cs typeface="Calibri"/>
              </a:rPr>
              <a:t>(1st</a:t>
            </a:r>
            <a:r>
              <a:rPr sz="8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8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8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80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800" spc="-10" dirty="0">
                <a:solidFill>
                  <a:schemeClr val="tx1"/>
                </a:solidFill>
                <a:latin typeface="Calibri"/>
                <a:cs typeface="Calibri"/>
              </a:rPr>
              <a:t> outcome)</a:t>
            </a:r>
            <a:endParaRPr sz="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100" y="1571625"/>
            <a:ext cx="4457700" cy="5162550"/>
            <a:chOff x="38100" y="1571625"/>
            <a:chExt cx="4457700" cy="51625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0" y="1571625"/>
              <a:ext cx="4457700" cy="35337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16927" y="5312346"/>
            <a:ext cx="2513330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screenshot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2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Year</a:t>
            </a:r>
            <a:r>
              <a:rPr sz="12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vs.</a:t>
            </a:r>
            <a:r>
              <a:rPr sz="12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rate*</a:t>
            </a:r>
            <a:r>
              <a:rPr sz="12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plot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*(of</a:t>
            </a:r>
            <a:r>
              <a:rPr sz="12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r>
              <a:rPr sz="12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12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landing)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>
            <a:spLocks/>
          </p:cNvSpPr>
          <p:nvPr/>
        </p:nvSpPr>
        <p:spPr>
          <a:xfrm>
            <a:off x="4367276" y="1765998"/>
            <a:ext cx="5455285" cy="2383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ts val="2325"/>
              </a:lnSpc>
              <a:spcBef>
                <a:spcPts val="12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20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Visualization</a:t>
            </a:r>
            <a:endParaRPr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8500" lvl="1" indent="-228600">
              <a:lnSpc>
                <a:spcPts val="1964"/>
              </a:lnSpc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700" u="heavy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Launch</a:t>
            </a:r>
            <a:r>
              <a:rPr sz="1700" u="heavy" spc="-5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u="heavy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</a:t>
            </a:r>
            <a:r>
              <a:rPr sz="1700" u="heavy" spc="-4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u="heavy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Location</a:t>
            </a:r>
            <a:r>
              <a:rPr sz="1700" u="heavy" spc="-13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u="heavy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endParaRPr sz="17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lvl="2" indent="-22860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Used</a:t>
            </a:r>
            <a:r>
              <a:rPr sz="1250" spc="1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Python</a:t>
            </a:r>
            <a:r>
              <a:rPr sz="12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interactive</a:t>
            </a:r>
            <a:r>
              <a:rPr sz="1250" spc="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mapping</a:t>
            </a:r>
            <a:r>
              <a:rPr sz="125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library</a:t>
            </a:r>
            <a:r>
              <a:rPr sz="12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called</a:t>
            </a:r>
            <a:r>
              <a:rPr sz="1250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Folium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lvl="2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Marked</a:t>
            </a:r>
            <a:r>
              <a:rPr sz="1250" spc="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all</a:t>
            </a:r>
            <a:r>
              <a:rPr sz="1250" spc="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2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sites</a:t>
            </a:r>
            <a:r>
              <a:rPr sz="12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on</a:t>
            </a:r>
            <a:r>
              <a:rPr sz="125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2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chemeClr val="tx1"/>
                </a:solidFill>
                <a:latin typeface="Calibri"/>
                <a:cs typeface="Calibri"/>
              </a:rPr>
              <a:t>map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lvl="2" indent="-228600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Marked</a:t>
            </a:r>
            <a:r>
              <a:rPr sz="1250" spc="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2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successful/failed</a:t>
            </a:r>
            <a:r>
              <a:rPr sz="1250" spc="2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launches</a:t>
            </a:r>
            <a:r>
              <a:rPr sz="1250" spc="2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2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1250" spc="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site</a:t>
            </a:r>
            <a:r>
              <a:rPr sz="12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on</a:t>
            </a:r>
            <a:r>
              <a:rPr sz="12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chemeClr val="tx1"/>
                </a:solidFill>
                <a:latin typeface="Calibri"/>
                <a:cs typeface="Calibri"/>
              </a:rPr>
              <a:t>map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lvl="2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1563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Calculated</a:t>
            </a:r>
            <a:r>
              <a:rPr sz="1250" spc="2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25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distances</a:t>
            </a:r>
            <a:r>
              <a:rPr sz="1250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between</a:t>
            </a:r>
            <a:r>
              <a:rPr sz="1250" spc="2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250" spc="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2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site</a:t>
            </a:r>
            <a:r>
              <a:rPr sz="125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5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its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proximities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1613535" algn="l"/>
              </a:tabLst>
            </a:pP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Railways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1613535" algn="l"/>
              </a:tabLst>
            </a:pP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Highways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613535" algn="l"/>
              </a:tabLst>
            </a:pP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Coastlines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ts val="1260"/>
              </a:lnSpc>
              <a:spcBef>
                <a:spcPts val="110"/>
              </a:spcBef>
              <a:buFont typeface="Arial"/>
              <a:buChar char="•"/>
              <a:tabLst>
                <a:tab pos="1613535" algn="l"/>
              </a:tabLst>
            </a:pP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Cities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8500" lvl="1" indent="-228600">
              <a:lnSpc>
                <a:spcPts val="1980"/>
              </a:lnSpc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700" u="heavy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Launch</a:t>
            </a:r>
            <a:r>
              <a:rPr sz="1700" u="heavy" spc="-5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u="heavy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Records</a:t>
            </a:r>
            <a:r>
              <a:rPr sz="1700" u="heavy" spc="-4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700" u="heavy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Dashboard</a:t>
            </a:r>
            <a:endParaRPr sz="17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2310" y="4102989"/>
            <a:ext cx="5806440" cy="3632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ts val="1315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Used</a:t>
            </a:r>
            <a:r>
              <a:rPr sz="1250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Python</a:t>
            </a:r>
            <a:r>
              <a:rPr sz="12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interactive</a:t>
            </a:r>
            <a:r>
              <a:rPr sz="1250" spc="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dashboarding</a:t>
            </a:r>
            <a:r>
              <a:rPr sz="1250" spc="1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library</a:t>
            </a:r>
            <a:r>
              <a:rPr sz="12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called</a:t>
            </a:r>
            <a:r>
              <a:rPr sz="1250" spc="2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Plotly</a:t>
            </a:r>
            <a:r>
              <a:rPr sz="12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Dash</a:t>
            </a:r>
            <a:r>
              <a:rPr sz="1250" spc="1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>
              <a:lnSpc>
                <a:spcPts val="1315"/>
              </a:lnSpc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enable</a:t>
            </a:r>
            <a:r>
              <a:rPr sz="1250" spc="1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stakeholders</a:t>
            </a:r>
            <a:r>
              <a:rPr sz="1250" spc="1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explore</a:t>
            </a:r>
            <a:r>
              <a:rPr sz="1250" spc="1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2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manipulate</a:t>
            </a:r>
            <a:r>
              <a:rPr sz="1250" spc="1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2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in</a:t>
            </a:r>
            <a:r>
              <a:rPr sz="12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an</a:t>
            </a:r>
            <a:r>
              <a:rPr sz="1250" spc="1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interactive</a:t>
            </a:r>
            <a:r>
              <a:rPr sz="125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2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real-</a:t>
            </a:r>
            <a:r>
              <a:rPr sz="1250" spc="-20" dirty="0">
                <a:solidFill>
                  <a:schemeClr val="tx1"/>
                </a:solidFill>
                <a:latin typeface="Calibri"/>
                <a:cs typeface="Calibri"/>
              </a:rPr>
              <a:t>time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2310" y="4363816"/>
            <a:ext cx="2294255" cy="44577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50"/>
              </a:spcBef>
            </a:pPr>
            <a:r>
              <a:rPr sz="1250" spc="-25" dirty="0">
                <a:solidFill>
                  <a:schemeClr val="tx1"/>
                </a:solidFill>
                <a:latin typeface="Calibri"/>
                <a:cs typeface="Calibri"/>
              </a:rPr>
              <a:t>way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241300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Pie</a:t>
            </a:r>
            <a:r>
              <a:rPr sz="12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chart</a:t>
            </a:r>
            <a:r>
              <a:rPr sz="12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showing</a:t>
            </a:r>
            <a:r>
              <a:rPr sz="12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2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chemeClr val="tx1"/>
                </a:solidFill>
                <a:latin typeface="Calibri"/>
                <a:cs typeface="Calibri"/>
              </a:rPr>
              <a:t>rate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2310" y="4789804"/>
            <a:ext cx="403542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698500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Color</a:t>
            </a:r>
            <a:r>
              <a:rPr sz="11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coded</a:t>
            </a:r>
            <a:r>
              <a:rPr sz="11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by</a:t>
            </a:r>
            <a:r>
              <a:rPr sz="11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1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chemeClr val="tx1"/>
                </a:solidFill>
                <a:latin typeface="Calibri"/>
                <a:cs typeface="Calibri"/>
              </a:rPr>
              <a:t>site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Scatter</a:t>
            </a:r>
            <a:r>
              <a:rPr sz="12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chart</a:t>
            </a:r>
            <a:r>
              <a:rPr sz="1250" spc="1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showing</a:t>
            </a:r>
            <a:r>
              <a:rPr sz="125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payload</a:t>
            </a:r>
            <a:r>
              <a:rPr sz="12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mass</a:t>
            </a:r>
            <a:r>
              <a:rPr sz="12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vs.</a:t>
            </a:r>
            <a:r>
              <a:rPr sz="125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25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outcome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39765" y="5161470"/>
            <a:ext cx="2861945" cy="3879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Color</a:t>
            </a:r>
            <a:r>
              <a:rPr sz="11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coded</a:t>
            </a:r>
            <a:r>
              <a:rPr sz="11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by</a:t>
            </a:r>
            <a:r>
              <a:rPr sz="11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11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version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1100" spc="10" dirty="0">
                <a:solidFill>
                  <a:schemeClr val="tx1"/>
                </a:solidFill>
                <a:latin typeface="Calibri"/>
                <a:cs typeface="Calibri"/>
              </a:rPr>
              <a:t>With</a:t>
            </a:r>
            <a:r>
              <a:rPr sz="11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range</a:t>
            </a: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10" dirty="0">
                <a:solidFill>
                  <a:schemeClr val="tx1"/>
                </a:solidFill>
                <a:latin typeface="Calibri"/>
                <a:cs typeface="Calibri"/>
              </a:rPr>
              <a:t>slider</a:t>
            </a:r>
            <a:r>
              <a:rPr sz="11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1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1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10" dirty="0">
                <a:solidFill>
                  <a:schemeClr val="tx1"/>
                </a:solidFill>
                <a:latin typeface="Calibri"/>
                <a:cs typeface="Calibri"/>
              </a:rPr>
              <a:t>limiting</a:t>
            </a:r>
            <a:r>
              <a:rPr sz="11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10" dirty="0">
                <a:solidFill>
                  <a:schemeClr val="tx1"/>
                </a:solidFill>
                <a:latin typeface="Calibri"/>
                <a:cs typeface="Calibri"/>
              </a:rPr>
              <a:t>payload</a:t>
            </a:r>
            <a:r>
              <a:rPr sz="11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amount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2310" y="5533390"/>
            <a:ext cx="5112385" cy="4135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Drop-down</a:t>
            </a:r>
            <a:r>
              <a:rPr sz="1250" spc="2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menu</a:t>
            </a:r>
            <a:r>
              <a:rPr sz="1250" spc="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5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choose</a:t>
            </a:r>
            <a:r>
              <a:rPr sz="12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between</a:t>
            </a:r>
            <a:r>
              <a:rPr sz="1250" spc="2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all</a:t>
            </a:r>
            <a:r>
              <a:rPr sz="12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sites</a:t>
            </a:r>
            <a:r>
              <a:rPr sz="12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2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individual</a:t>
            </a:r>
            <a:r>
              <a:rPr sz="12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2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sites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0"/>
              </a:spcBef>
              <a:buClr>
                <a:srgbClr val="006FC0"/>
              </a:buClr>
              <a:buFont typeface="Arial"/>
              <a:buChar char="•"/>
              <a:tabLst>
                <a:tab pos="241300" algn="l"/>
              </a:tabLst>
            </a:pPr>
            <a:r>
              <a:rPr sz="125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Deployed</a:t>
            </a:r>
            <a:r>
              <a:rPr sz="1250" u="sng" spc="24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sz="1250" u="sng" spc="6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Heroku</a:t>
            </a:r>
            <a:r>
              <a:rPr sz="1250" u="sng" spc="6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</a:t>
            </a:r>
            <a:r>
              <a:rPr sz="1250" u="sng" spc="5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</a:t>
            </a:r>
            <a:r>
              <a:rPr sz="1250" u="sng" spc="15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</a:t>
            </a:r>
            <a:r>
              <a:rPr sz="1250" u="sng" spc="6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hosting</a:t>
            </a:r>
            <a:r>
              <a:rPr sz="1250" u="sng" spc="6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50" u="sng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6700" y="1828800"/>
            <a:ext cx="3810000" cy="4905375"/>
            <a:chOff x="266700" y="1828800"/>
            <a:chExt cx="3810000" cy="490537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325" y="1828800"/>
              <a:ext cx="3000375" cy="32004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42657" y="5307647"/>
            <a:ext cx="3149600" cy="57150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Screenshot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interactive</a:t>
            </a:r>
            <a:r>
              <a:rPr sz="12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Folium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map</a:t>
            </a:r>
            <a:r>
              <a:rPr sz="12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showing proximity</a:t>
            </a:r>
            <a:r>
              <a:rPr sz="12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12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CCAFS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SLC-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40</a:t>
            </a:r>
            <a:r>
              <a:rPr sz="12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site</a:t>
            </a:r>
            <a:r>
              <a:rPr sz="12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nearby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railway,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highway,</a:t>
            </a:r>
            <a:r>
              <a:rPr sz="12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2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coastline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5409" y="1509485"/>
            <a:ext cx="6717665" cy="290131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90"/>
              </a:spcBef>
              <a:buClr>
                <a:srgbClr val="006FC0"/>
              </a:buClr>
              <a:buFont typeface="Arial"/>
              <a:buChar char="•"/>
              <a:tabLst>
                <a:tab pos="355600" algn="l"/>
              </a:tabLst>
            </a:pPr>
            <a:r>
              <a:rPr sz="20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Predictive</a:t>
            </a:r>
            <a:r>
              <a:rPr sz="2000" u="sng" spc="-2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r>
              <a:rPr sz="2000" spc="-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(Model</a:t>
            </a:r>
            <a:r>
              <a:rPr sz="20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development)</a:t>
            </a:r>
            <a:endParaRPr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3435" lvl="1" indent="-3429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Imported</a:t>
            </a:r>
            <a:r>
              <a:rPr sz="15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libraries</a:t>
            </a:r>
            <a:r>
              <a:rPr sz="15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and defined</a:t>
            </a:r>
            <a:r>
              <a:rPr sz="15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function</a:t>
            </a:r>
            <a:r>
              <a:rPr sz="15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to create</a:t>
            </a:r>
            <a:r>
              <a:rPr sz="15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confusion</a:t>
            </a:r>
            <a:r>
              <a:rPr sz="15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matrix</a:t>
            </a:r>
            <a:endParaRPr sz="15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635" lvl="2" indent="-3429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127063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Pandas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635" lvl="2" indent="-3429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127063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Numpy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635" lvl="2" indent="-3429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27063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Matplotlib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635" lvl="2" indent="-3429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127063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Seaborn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635" lvl="2" indent="-3429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27063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Sklearn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3435" lvl="1" indent="-34290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Loaded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dataframe</a:t>
            </a:r>
            <a:r>
              <a:rPr sz="15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created</a:t>
            </a:r>
            <a:r>
              <a:rPr sz="15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during</a:t>
            </a:r>
            <a:r>
              <a:rPr sz="15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5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collection</a:t>
            </a:r>
            <a:endParaRPr sz="15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3435" lvl="1" indent="-34290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Created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column</a:t>
            </a:r>
            <a:r>
              <a:rPr sz="15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50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our</a:t>
            </a:r>
            <a:r>
              <a:rPr sz="15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training</a:t>
            </a:r>
            <a:r>
              <a:rPr sz="15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label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'Class'</a:t>
            </a:r>
            <a:r>
              <a:rPr sz="15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created</a:t>
            </a:r>
            <a:r>
              <a:rPr sz="15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during</a:t>
            </a:r>
            <a:r>
              <a:rPr sz="15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 wrangling</a:t>
            </a:r>
            <a:endParaRPr sz="15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3435" lvl="1" indent="-3429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Standardized</a:t>
            </a:r>
            <a:r>
              <a:rPr sz="15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endParaRPr sz="15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3435" lvl="1" indent="-34290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Split</a:t>
            </a:r>
            <a:r>
              <a:rPr sz="15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into</a:t>
            </a:r>
            <a:r>
              <a:rPr sz="15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training</a:t>
            </a:r>
            <a:r>
              <a:rPr sz="15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500" spc="-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5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test</a:t>
            </a:r>
            <a:r>
              <a:rPr sz="1500" spc="-20" dirty="0">
                <a:solidFill>
                  <a:schemeClr val="tx1"/>
                </a:solidFill>
                <a:latin typeface="Calibri"/>
                <a:cs typeface="Calibri"/>
              </a:rPr>
              <a:t> data</a:t>
            </a:r>
            <a:endParaRPr sz="15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3435" lvl="1" indent="-34290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813435" algn="l"/>
              </a:tabLst>
            </a:pP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Fit</a:t>
            </a:r>
            <a:r>
              <a:rPr sz="150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training</a:t>
            </a:r>
            <a:r>
              <a:rPr sz="15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500" spc="-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to various</a:t>
            </a:r>
            <a:r>
              <a:rPr sz="15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r>
              <a:rPr sz="15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types</a:t>
            </a:r>
            <a:endParaRPr sz="15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30825" y="4387024"/>
            <a:ext cx="2257425" cy="86486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Logistic</a:t>
            </a:r>
            <a:r>
              <a:rPr sz="120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Regression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35496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Support</a:t>
            </a:r>
            <a:r>
              <a:rPr sz="120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Vector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Machine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Decision</a:t>
            </a:r>
            <a:r>
              <a:rPr sz="12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Tree</a:t>
            </a:r>
            <a:r>
              <a:rPr sz="12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Classifier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35496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K</a:t>
            </a:r>
            <a:r>
              <a:rPr sz="12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Nearest</a:t>
            </a:r>
            <a:r>
              <a:rPr sz="12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Neighbors</a:t>
            </a:r>
            <a:r>
              <a:rPr sz="120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Classifier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73371" y="5243512"/>
            <a:ext cx="6383020" cy="8934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1614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</a:tabLst>
            </a:pP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Used</a:t>
            </a:r>
            <a:r>
              <a:rPr sz="15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5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cross-validated</a:t>
            </a:r>
            <a:r>
              <a:rPr sz="1500" spc="-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grid-search</a:t>
            </a:r>
            <a:r>
              <a:rPr sz="15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over</a:t>
            </a:r>
            <a:r>
              <a:rPr sz="15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5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variety</a:t>
            </a:r>
            <a:r>
              <a:rPr sz="15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hyperparameters</a:t>
            </a:r>
            <a:r>
              <a:rPr sz="15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5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select</a:t>
            </a:r>
            <a:endParaRPr sz="15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>
              <a:lnSpc>
                <a:spcPts val="1614"/>
              </a:lnSpc>
            </a:pP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best</a:t>
            </a:r>
            <a:r>
              <a:rPr sz="15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ones</a:t>
            </a:r>
            <a:r>
              <a:rPr sz="15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5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150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endParaRPr sz="15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Enabled</a:t>
            </a:r>
            <a:r>
              <a:rPr sz="12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by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Scikit-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learn</a:t>
            </a:r>
            <a:r>
              <a:rPr sz="12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library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function</a:t>
            </a:r>
            <a:r>
              <a:rPr sz="120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GridSearchCV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354965" algn="l"/>
              </a:tabLst>
            </a:pP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Evaluated</a:t>
            </a:r>
            <a:r>
              <a:rPr sz="1500" spc="-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accuracy</a:t>
            </a:r>
            <a:r>
              <a:rPr sz="15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150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r>
              <a:rPr sz="15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using</a:t>
            </a:r>
            <a:r>
              <a:rPr sz="1500" spc="-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test</a:t>
            </a:r>
            <a:r>
              <a:rPr sz="15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5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5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select</a:t>
            </a:r>
            <a:r>
              <a:rPr sz="15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chemeClr val="tx1"/>
                </a:solidFill>
                <a:latin typeface="Calibri"/>
                <a:cs typeface="Calibri"/>
              </a:rPr>
              <a:t>best</a:t>
            </a:r>
            <a:r>
              <a:rPr sz="15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endParaRPr sz="15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42875" y="1828800"/>
            <a:ext cx="3990975" cy="4905375"/>
            <a:chOff x="142875" y="1828800"/>
            <a:chExt cx="3990975" cy="490537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875" y="1828800"/>
              <a:ext cx="3990975" cy="29718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594359" y="4997195"/>
            <a:ext cx="3178810" cy="7518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2899"/>
              </a:lnSpc>
              <a:spcBef>
                <a:spcPts val="70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Confusion</a:t>
            </a:r>
            <a:r>
              <a:rPr sz="1550" spc="20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matrix</a:t>
            </a:r>
            <a:r>
              <a:rPr sz="15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logistic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regression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model,</a:t>
            </a:r>
            <a:r>
              <a:rPr sz="15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showing</a:t>
            </a:r>
            <a:r>
              <a:rPr sz="1550" spc="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15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correct</a:t>
            </a:r>
            <a:r>
              <a:rPr sz="1550" spc="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predictions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55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3</a:t>
            </a:r>
            <a:r>
              <a:rPr sz="155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false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positives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RESULTS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700" y="3133725"/>
            <a:ext cx="6238875" cy="3600450"/>
            <a:chOff x="266700" y="3133725"/>
            <a:chExt cx="6238875" cy="3600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7750" y="3133725"/>
              <a:ext cx="5457825" cy="300037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17257" y="1716341"/>
            <a:ext cx="5006975" cy="131318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Exploratory</a:t>
            </a:r>
            <a:r>
              <a:rPr sz="2150" spc="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215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analysis</a:t>
            </a:r>
            <a:r>
              <a:rPr sz="2150" spc="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results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Interactive</a:t>
            </a:r>
            <a:r>
              <a:rPr sz="21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analytics</a:t>
            </a:r>
            <a:r>
              <a:rPr sz="215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demo</a:t>
            </a:r>
            <a:r>
              <a:rPr sz="21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in</a:t>
            </a:r>
            <a:r>
              <a:rPr sz="215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screenshots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Predictive</a:t>
            </a:r>
            <a:r>
              <a:rPr sz="2150" spc="1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analysis</a:t>
            </a:r>
            <a:r>
              <a:rPr sz="21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results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>
                <a:solidFill>
                  <a:srgbClr val="0462C1"/>
                </a:solidFill>
                <a:hlinkClick r:id="rId2"/>
              </a:rPr>
              <a:t>RESULTS:</a:t>
            </a:r>
            <a:r>
              <a:rPr spc="75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EDA</a:t>
            </a:r>
            <a:r>
              <a:rPr spc="85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WITH</a:t>
            </a:r>
            <a:r>
              <a:rPr spc="85" dirty="0">
                <a:solidFill>
                  <a:srgbClr val="0462C1"/>
                </a:solidFill>
                <a:hlinkClick r:id="rId2"/>
              </a:rPr>
              <a:t> </a:t>
            </a:r>
            <a:r>
              <a:rPr spc="-25" dirty="0">
                <a:solidFill>
                  <a:srgbClr val="0462C1"/>
                </a:solidFill>
                <a:hlinkClick r:id="rId2"/>
              </a:rPr>
              <a:t>SQL</a:t>
            </a:r>
            <a:endParaRPr spc="-25" dirty="0">
              <a:solidFill>
                <a:srgbClr val="0462C1"/>
              </a:solidFill>
              <a:hlinkClick r:id="rId3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6700" y="1229867"/>
            <a:ext cx="7063740" cy="5504815"/>
            <a:chOff x="266700" y="1229867"/>
            <a:chExt cx="7063740" cy="5504815"/>
          </a:xfrm>
        </p:grpSpPr>
        <p:sp>
          <p:nvSpPr>
            <p:cNvPr id="4" name="object 4">
              <a:hlinkClick r:id="rId3"/>
            </p:cNvPr>
            <p:cNvSpPr/>
            <p:nvPr/>
          </p:nvSpPr>
          <p:spPr>
            <a:xfrm>
              <a:off x="929640" y="1229867"/>
              <a:ext cx="6400800" cy="47625"/>
            </a:xfrm>
            <a:custGeom>
              <a:avLst/>
              <a:gdLst/>
              <a:ahLst/>
              <a:cxnLst/>
              <a:rect l="l" t="t" r="r" b="b"/>
              <a:pathLst>
                <a:path w="6400800" h="47625">
                  <a:moveTo>
                    <a:pt x="64008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6400800" y="47625"/>
                  </a:lnTo>
                  <a:lnTo>
                    <a:pt x="6400800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57400" y="1447800"/>
            <a:ext cx="8684895" cy="4367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team</a:t>
            </a:r>
            <a:r>
              <a:rPr sz="18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at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SpaceY</a:t>
            </a:r>
            <a:r>
              <a:rPr sz="18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had</a:t>
            </a:r>
            <a:r>
              <a:rPr sz="18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some</a:t>
            </a:r>
            <a:r>
              <a:rPr sz="180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very</a:t>
            </a:r>
            <a:r>
              <a:rPr sz="18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specific</a:t>
            </a:r>
            <a:r>
              <a:rPr sz="18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questions</a:t>
            </a:r>
            <a:r>
              <a:rPr sz="1800" spc="-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answer</a:t>
            </a:r>
            <a:r>
              <a:rPr sz="18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with</a:t>
            </a:r>
            <a:r>
              <a:rPr sz="18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SQL: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indent="-342900">
              <a:lnSpc>
                <a:spcPts val="1855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What</a:t>
            </a:r>
            <a:r>
              <a:rPr sz="15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5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sites</a:t>
            </a:r>
            <a:r>
              <a:rPr sz="15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has</a:t>
            </a:r>
            <a:r>
              <a:rPr sz="15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SpaceX</a:t>
            </a:r>
            <a:r>
              <a:rPr sz="15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used?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342900">
              <a:lnSpc>
                <a:spcPts val="1430"/>
              </a:lnSpc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CCAFS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LC-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40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342900">
              <a:lnSpc>
                <a:spcPts val="1435"/>
              </a:lnSpc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CCAFS</a:t>
            </a:r>
            <a:r>
              <a:rPr sz="12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SLC-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40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342900">
              <a:lnSpc>
                <a:spcPts val="1430"/>
              </a:lnSpc>
              <a:spcBef>
                <a:spcPts val="60"/>
              </a:spcBef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KSC</a:t>
            </a:r>
            <a:r>
              <a:rPr sz="120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LC-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39A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342900">
              <a:lnSpc>
                <a:spcPts val="1430"/>
              </a:lnSpc>
              <a:buFont typeface="Arial"/>
              <a:buChar char="•"/>
              <a:tabLst>
                <a:tab pos="812800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VAFB</a:t>
            </a:r>
            <a:r>
              <a:rPr sz="12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SLC-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4E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0D649B"/>
              </a:buClr>
              <a:buFont typeface="Arial"/>
              <a:buChar char="•"/>
            </a:pPr>
            <a:endParaRPr sz="1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Examine</a:t>
            </a:r>
            <a:r>
              <a:rPr sz="15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55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site</a:t>
            </a:r>
            <a:r>
              <a:rPr sz="15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55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date</a:t>
            </a:r>
            <a:r>
              <a:rPr sz="15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records</a:t>
            </a:r>
            <a:r>
              <a:rPr sz="15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where</a:t>
            </a:r>
            <a:r>
              <a:rPr sz="15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5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sites</a:t>
            </a:r>
            <a:r>
              <a:rPr sz="15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begin</a:t>
            </a:r>
            <a:r>
              <a:rPr sz="155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with</a:t>
            </a:r>
            <a:r>
              <a:rPr sz="15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string</a:t>
            </a:r>
            <a:r>
              <a:rPr sz="155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'CCA',</a:t>
            </a:r>
            <a:r>
              <a:rPr sz="15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do</a:t>
            </a:r>
            <a:r>
              <a:rPr sz="15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they</a:t>
            </a:r>
            <a:r>
              <a:rPr sz="15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overlap?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342900">
              <a:lnSpc>
                <a:spcPts val="1435"/>
              </a:lnSpc>
              <a:spcBef>
                <a:spcPts val="65"/>
              </a:spcBef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Last</a:t>
            </a:r>
            <a:r>
              <a:rPr sz="12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2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120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CCAFS</a:t>
            </a:r>
            <a:r>
              <a:rPr sz="12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LC-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40</a:t>
            </a:r>
            <a:r>
              <a:rPr sz="12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was</a:t>
            </a:r>
            <a:r>
              <a:rPr sz="12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2016-08-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14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342900">
              <a:lnSpc>
                <a:spcPts val="1425"/>
              </a:lnSpc>
              <a:buFont typeface="Arial"/>
              <a:buChar char="•"/>
              <a:tabLst>
                <a:tab pos="812800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First</a:t>
            </a:r>
            <a:r>
              <a:rPr sz="1200" spc="-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120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CCAFS SLC-40</a:t>
            </a:r>
            <a:r>
              <a:rPr sz="12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was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2017-12-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15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342900">
              <a:lnSpc>
                <a:spcPts val="1435"/>
              </a:lnSpc>
              <a:buFont typeface="Arial"/>
              <a:buChar char="•"/>
              <a:tabLst>
                <a:tab pos="812800" algn="l"/>
              </a:tabLst>
            </a:pPr>
            <a:r>
              <a:rPr sz="1200" u="sng" spc="-10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sz="1200" u="sng" spc="-60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u="sng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confirms</a:t>
            </a:r>
            <a:r>
              <a:rPr sz="1200" u="sng" spc="120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u="sng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Cape</a:t>
            </a:r>
            <a:r>
              <a:rPr sz="1200" u="sng" spc="-60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u="sng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Canaveral</a:t>
            </a:r>
            <a:r>
              <a:rPr sz="1200" u="sng" spc="-45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u="sng" spc="-10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</a:t>
            </a:r>
            <a:r>
              <a:rPr sz="1200" u="sng" spc="-60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u="sng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Launch</a:t>
            </a:r>
            <a:r>
              <a:rPr sz="1200" u="sng" spc="-25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u="sng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Complex</a:t>
            </a:r>
            <a:r>
              <a:rPr sz="1200" u="sng" spc="10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u="sng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40</a:t>
            </a:r>
            <a:r>
              <a:rPr sz="1200" u="sng" spc="-10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u="sng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</a:t>
            </a:r>
            <a:r>
              <a:rPr sz="1200" u="sng" spc="-15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u="sng" spc="-10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renamed</a:t>
            </a:r>
            <a:r>
              <a:rPr sz="1200" u="sng" spc="50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u="sng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sz="1200" u="sng" spc="-25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200" u="sng" spc="-20" dirty="0">
                <a:solidFill>
                  <a:schemeClr val="tx1"/>
                </a:solidFill>
                <a:uFill>
                  <a:solidFill>
                    <a:srgbClr val="0D649B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2017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0D649B"/>
              </a:buClr>
              <a:buFont typeface="Arial"/>
              <a:buChar char="•"/>
            </a:pP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indent="-342900">
              <a:lnSpc>
                <a:spcPts val="1855"/>
              </a:lnSpc>
              <a:buFont typeface="Arial"/>
              <a:buChar char="•"/>
              <a:tabLst>
                <a:tab pos="355600" algn="l"/>
              </a:tabLst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Display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total</a:t>
            </a:r>
            <a:r>
              <a:rPr sz="155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payload</a:t>
            </a:r>
            <a:r>
              <a:rPr sz="15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mass</a:t>
            </a:r>
            <a:r>
              <a:rPr sz="15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carried</a:t>
            </a:r>
            <a:r>
              <a:rPr sz="15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by</a:t>
            </a:r>
            <a:r>
              <a:rPr sz="155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boosters</a:t>
            </a:r>
            <a:r>
              <a:rPr sz="1550" spc="1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launched</a:t>
            </a:r>
            <a:r>
              <a:rPr sz="15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by</a:t>
            </a:r>
            <a:r>
              <a:rPr sz="15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NASA</a:t>
            </a:r>
            <a:r>
              <a:rPr sz="15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(CRS)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342900">
              <a:lnSpc>
                <a:spcPts val="1435"/>
              </a:lnSpc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45,596</a:t>
            </a:r>
            <a:r>
              <a:rPr sz="12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KG,</a:t>
            </a:r>
            <a:r>
              <a:rPr sz="12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total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D649B"/>
              </a:buClr>
              <a:buFont typeface="Arial"/>
              <a:buChar char="•"/>
            </a:pP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indent="-342900">
              <a:lnSpc>
                <a:spcPts val="1855"/>
              </a:lnSpc>
              <a:buFont typeface="Arial"/>
              <a:buChar char="•"/>
              <a:tabLst>
                <a:tab pos="355600" algn="l"/>
              </a:tabLst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Display</a:t>
            </a:r>
            <a:r>
              <a:rPr sz="155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average</a:t>
            </a:r>
            <a:r>
              <a:rPr sz="155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payload</a:t>
            </a:r>
            <a:r>
              <a:rPr sz="15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mass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carried</a:t>
            </a:r>
            <a:r>
              <a:rPr sz="15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by</a:t>
            </a:r>
            <a:r>
              <a:rPr sz="15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15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version</a:t>
            </a:r>
            <a:r>
              <a:rPr sz="15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5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v1.1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342900">
              <a:lnSpc>
                <a:spcPts val="1435"/>
              </a:lnSpc>
              <a:buFont typeface="Arial"/>
              <a:buChar char="•"/>
              <a:tabLst>
                <a:tab pos="81280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340</a:t>
            </a:r>
            <a:r>
              <a:rPr sz="12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KG,</a:t>
            </a:r>
            <a:r>
              <a:rPr sz="12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average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0D649B"/>
              </a:buClr>
              <a:buFont typeface="Arial"/>
              <a:buChar char="•"/>
            </a:pP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indent="-342900">
              <a:lnSpc>
                <a:spcPts val="1855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List</a:t>
            </a:r>
            <a:r>
              <a:rPr sz="155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date</a:t>
            </a:r>
            <a:r>
              <a:rPr sz="155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when</a:t>
            </a:r>
            <a:r>
              <a:rPr sz="15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first</a:t>
            </a:r>
            <a:r>
              <a:rPr sz="15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successful</a:t>
            </a:r>
            <a:r>
              <a:rPr sz="1550" spc="1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5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outcome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in</a:t>
            </a:r>
            <a:r>
              <a:rPr sz="155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ground</a:t>
            </a:r>
            <a:r>
              <a:rPr sz="15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pad</a:t>
            </a:r>
            <a:r>
              <a:rPr sz="155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was</a:t>
            </a:r>
            <a:r>
              <a:rPr sz="15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achieved.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342900">
              <a:lnSpc>
                <a:spcPts val="1435"/>
              </a:lnSpc>
              <a:buFont typeface="Arial"/>
              <a:buChar char="•"/>
              <a:tabLst>
                <a:tab pos="812800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2015-12-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22,</a:t>
            </a:r>
            <a:r>
              <a:rPr sz="12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more</a:t>
            </a:r>
            <a:r>
              <a:rPr sz="120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than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5 years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after</a:t>
            </a:r>
            <a:r>
              <a:rPr sz="12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2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first</a:t>
            </a:r>
            <a:r>
              <a:rPr sz="1200" spc="-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Falcon</a:t>
            </a:r>
            <a:r>
              <a:rPr sz="12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9 launch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on</a:t>
            </a:r>
            <a:r>
              <a:rPr sz="120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2010-06-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04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2"/>
          </p:cNvPr>
          <p:cNvSpPr/>
          <p:nvPr/>
        </p:nvSpPr>
        <p:spPr>
          <a:xfrm>
            <a:off x="929639" y="1229868"/>
            <a:ext cx="6400800" cy="47625"/>
          </a:xfrm>
          <a:custGeom>
            <a:avLst/>
            <a:gdLst/>
            <a:ahLst/>
            <a:cxnLst/>
            <a:rect l="l" t="t" r="r" b="b"/>
            <a:pathLst>
              <a:path w="6400800" h="47625">
                <a:moveTo>
                  <a:pt x="6400800" y="0"/>
                </a:moveTo>
                <a:lnTo>
                  <a:pt x="0" y="0"/>
                </a:lnTo>
                <a:lnTo>
                  <a:pt x="0" y="47625"/>
                </a:lnTo>
                <a:lnTo>
                  <a:pt x="6400800" y="47625"/>
                </a:lnTo>
                <a:lnTo>
                  <a:pt x="6400800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>
                <a:solidFill>
                  <a:srgbClr val="0462C1"/>
                </a:solidFill>
                <a:hlinkClick r:id="rId3"/>
              </a:rPr>
              <a:t>RESULTS:</a:t>
            </a:r>
            <a:r>
              <a:rPr spc="80" dirty="0">
                <a:solidFill>
                  <a:srgbClr val="0462C1"/>
                </a:solidFill>
                <a:hlinkClick r:id="rId3"/>
              </a:rPr>
              <a:t> </a:t>
            </a:r>
            <a:r>
              <a:rPr dirty="0">
                <a:solidFill>
                  <a:srgbClr val="0462C1"/>
                </a:solidFill>
                <a:hlinkClick r:id="rId3"/>
              </a:rPr>
              <a:t>EDA</a:t>
            </a:r>
            <a:r>
              <a:rPr spc="80" dirty="0">
                <a:solidFill>
                  <a:srgbClr val="0462C1"/>
                </a:solidFill>
                <a:hlinkClick r:id="rId3"/>
              </a:rPr>
              <a:t> </a:t>
            </a:r>
            <a:r>
              <a:rPr dirty="0">
                <a:solidFill>
                  <a:srgbClr val="0462C1"/>
                </a:solidFill>
                <a:hlinkClick r:id="rId3"/>
              </a:rPr>
              <a:t>WITH</a:t>
            </a:r>
            <a:r>
              <a:rPr spc="80" dirty="0">
                <a:solidFill>
                  <a:srgbClr val="0462C1"/>
                </a:solidFill>
                <a:hlinkClick r:id="rId3"/>
              </a:rPr>
              <a:t> </a:t>
            </a:r>
            <a:r>
              <a:rPr dirty="0">
                <a:solidFill>
                  <a:srgbClr val="0462C1"/>
                </a:solidFill>
                <a:hlinkClick r:id="rId3"/>
              </a:rPr>
              <a:t>SQL</a:t>
            </a:r>
            <a:r>
              <a:rPr spc="65" dirty="0">
                <a:solidFill>
                  <a:srgbClr val="0462C1"/>
                </a:solidFill>
              </a:rPr>
              <a:t> </a:t>
            </a:r>
            <a:r>
              <a:rPr spc="-10" dirty="0"/>
              <a:t>(CONTINUED)</a:t>
            </a: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3522" y="1484312"/>
            <a:ext cx="5596890" cy="374713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97815" marR="33655" indent="-285750">
              <a:lnSpc>
                <a:spcPct val="104900"/>
              </a:lnSpc>
              <a:spcBef>
                <a:spcPts val="35"/>
              </a:spcBef>
              <a:buFont typeface="Arial"/>
              <a:buChar char="•"/>
              <a:tabLst>
                <a:tab pos="297815" algn="l"/>
              </a:tabLst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List</a:t>
            </a:r>
            <a:r>
              <a:rPr sz="155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names</a:t>
            </a:r>
            <a:r>
              <a:rPr sz="15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 boosters</a:t>
            </a:r>
            <a:r>
              <a:rPr sz="1550" spc="1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which</a:t>
            </a:r>
            <a:r>
              <a:rPr sz="155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have</a:t>
            </a:r>
            <a:r>
              <a:rPr sz="15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5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in</a:t>
            </a:r>
            <a:r>
              <a:rPr sz="15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drone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ship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5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have</a:t>
            </a:r>
            <a:r>
              <a:rPr sz="15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payload</a:t>
            </a:r>
            <a:r>
              <a:rPr sz="15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mass</a:t>
            </a:r>
            <a:r>
              <a:rPr sz="15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greater</a:t>
            </a:r>
            <a:r>
              <a:rPr sz="1550" spc="1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than</a:t>
            </a:r>
            <a:r>
              <a:rPr sz="15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4000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but</a:t>
            </a:r>
            <a:r>
              <a:rPr sz="15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less</a:t>
            </a:r>
            <a:r>
              <a:rPr sz="15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than</a:t>
            </a:r>
            <a:r>
              <a:rPr sz="15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6000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2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FT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B1021.1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30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FT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B1023.1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35"/>
              </a:lnSpc>
              <a:spcBef>
                <a:spcPts val="65"/>
              </a:spcBef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FT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B1029.2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2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FT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B1038.1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2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B4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B1042.1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2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B4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B1045.1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30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B1046.1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0D649B"/>
              </a:buClr>
              <a:buFont typeface="Arial"/>
              <a:buChar char="•"/>
            </a:pP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marR="5080" indent="-285750">
              <a:lnSpc>
                <a:spcPct val="100899"/>
              </a:lnSpc>
              <a:buFont typeface="Arial"/>
              <a:buChar char="•"/>
              <a:tabLst>
                <a:tab pos="297815" algn="l"/>
              </a:tabLst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Rank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count</a:t>
            </a:r>
            <a:r>
              <a:rPr sz="15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55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outcomes</a:t>
            </a:r>
            <a:r>
              <a:rPr sz="15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between</a:t>
            </a:r>
            <a:r>
              <a:rPr sz="1550" spc="1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date</a:t>
            </a:r>
            <a:r>
              <a:rPr sz="15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2010-</a:t>
            </a:r>
            <a:r>
              <a:rPr sz="1550" spc="-25" dirty="0">
                <a:solidFill>
                  <a:schemeClr val="tx1"/>
                </a:solidFill>
                <a:latin typeface="Calibri"/>
                <a:cs typeface="Calibri"/>
              </a:rPr>
              <a:t>06-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04</a:t>
            </a:r>
            <a:r>
              <a:rPr sz="15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5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2017-03-20,</a:t>
            </a:r>
            <a:r>
              <a:rPr sz="155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in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descending</a:t>
            </a:r>
            <a:r>
              <a:rPr sz="1550" spc="2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order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35"/>
              </a:lnSpc>
              <a:spcBef>
                <a:spcPts val="70"/>
              </a:spcBef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10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12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No</a:t>
            </a:r>
            <a:r>
              <a:rPr sz="12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attempt5</a:t>
            </a:r>
            <a:r>
              <a:rPr sz="120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Failure</a:t>
            </a:r>
            <a:r>
              <a:rPr sz="12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(drone</a:t>
            </a:r>
            <a:r>
              <a:rPr sz="120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ship)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30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5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12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 (drone</a:t>
            </a:r>
            <a:r>
              <a:rPr sz="120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ship)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3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3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12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Controlled</a:t>
            </a:r>
            <a:r>
              <a:rPr sz="12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(ocean)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35"/>
              </a:lnSpc>
              <a:spcBef>
                <a:spcPts val="60"/>
              </a:spcBef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3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12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(ground</a:t>
            </a:r>
            <a:r>
              <a:rPr sz="120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pad)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30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12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Failure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(parachute)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2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2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12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Uncontrolled</a:t>
            </a:r>
            <a:r>
              <a:rPr sz="1200" spc="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(ocean)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143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1</a:t>
            </a:r>
            <a:r>
              <a:rPr sz="12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12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Precluded</a:t>
            </a:r>
            <a:r>
              <a:rPr sz="12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(drone</a:t>
            </a:r>
            <a:r>
              <a:rPr sz="120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ship)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47129" y="1484312"/>
            <a:ext cx="5418455" cy="51371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98450" marR="5080" indent="-286385">
              <a:lnSpc>
                <a:spcPct val="104900"/>
              </a:lnSpc>
              <a:spcBef>
                <a:spcPts val="3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List</a:t>
            </a:r>
            <a:r>
              <a:rPr sz="15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names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5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booster_versions</a:t>
            </a:r>
            <a:r>
              <a:rPr sz="1550" spc="3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which</a:t>
            </a:r>
            <a:r>
              <a:rPr sz="15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have</a:t>
            </a:r>
            <a:r>
              <a:rPr sz="155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carried</a:t>
            </a:r>
            <a:r>
              <a:rPr sz="1550" spc="1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chemeClr val="tx1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maximum</a:t>
            </a:r>
            <a:r>
              <a:rPr sz="155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payload</a:t>
            </a:r>
            <a:r>
              <a:rPr sz="15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mass.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04965" y="1971040"/>
            <a:ext cx="1198245" cy="2221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143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B1048.4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30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B1048.5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35"/>
              </a:lnSpc>
              <a:spcBef>
                <a:spcPts val="60"/>
              </a:spcBef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B1049.4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B1049.5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B1049.7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B1051.3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30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B1051.4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35"/>
              </a:lnSpc>
              <a:spcBef>
                <a:spcPts val="65"/>
              </a:spcBef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B1051.6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B1056.4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B1058.3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2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B1060.2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35"/>
              </a:lnSpc>
              <a:buFont typeface="Arial"/>
              <a:buChar char="•"/>
              <a:tabLst>
                <a:tab pos="29781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B5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B1060.3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7129" y="4355147"/>
            <a:ext cx="5255260" cy="5041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8450" marR="5080" indent="-286385">
              <a:lnSpc>
                <a:spcPct val="100899"/>
              </a:lnSpc>
              <a:spcBef>
                <a:spcPts val="11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List</a:t>
            </a:r>
            <a:r>
              <a:rPr sz="155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failed</a:t>
            </a:r>
            <a:r>
              <a:rPr sz="155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landing_outcomes</a:t>
            </a:r>
            <a:r>
              <a:rPr sz="1550" spc="229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in</a:t>
            </a:r>
            <a:r>
              <a:rPr sz="155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drone</a:t>
            </a:r>
            <a:r>
              <a:rPr sz="15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ship,</a:t>
            </a:r>
            <a:r>
              <a:rPr sz="15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their</a:t>
            </a:r>
            <a:r>
              <a:rPr sz="15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booster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versions,</a:t>
            </a:r>
            <a:r>
              <a:rPr sz="1550" spc="1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5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55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site</a:t>
            </a:r>
            <a:r>
              <a:rPr sz="155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names</a:t>
            </a:r>
            <a:r>
              <a:rPr sz="15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in</a:t>
            </a:r>
            <a:r>
              <a:rPr sz="155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year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2015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4965" y="4841557"/>
            <a:ext cx="1509395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ts val="1435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Failure</a:t>
            </a:r>
            <a:r>
              <a:rPr sz="12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(drone</a:t>
            </a:r>
            <a:r>
              <a:rPr sz="12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ship)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7815" indent="-285115">
              <a:lnSpc>
                <a:spcPts val="1435"/>
              </a:lnSpc>
              <a:buFont typeface="Arial"/>
              <a:buChar char="•"/>
              <a:tabLst>
                <a:tab pos="29781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Failure</a:t>
            </a:r>
            <a:r>
              <a:rPr sz="12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(drone</a:t>
            </a:r>
            <a:r>
              <a:rPr sz="12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ship)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63584" y="4841557"/>
            <a:ext cx="893444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v1.1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B1012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F9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v1.1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B1015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11969" y="4841557"/>
            <a:ext cx="79756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CCAFS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LC-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40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CCAFS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LC-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40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47129" y="5394959"/>
            <a:ext cx="5577840" cy="819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ts val="1855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List</a:t>
            </a:r>
            <a:r>
              <a:rPr sz="155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total</a:t>
            </a:r>
            <a:r>
              <a:rPr sz="155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number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successful</a:t>
            </a:r>
            <a:r>
              <a:rPr sz="1550" spc="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55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failure</a:t>
            </a:r>
            <a:r>
              <a:rPr sz="15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mission</a:t>
            </a:r>
            <a:r>
              <a:rPr sz="15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outcomes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115">
              <a:lnSpc>
                <a:spcPts val="1430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1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12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Failure</a:t>
            </a:r>
            <a:r>
              <a:rPr sz="12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(in</a:t>
            </a:r>
            <a:r>
              <a:rPr sz="12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flight)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115">
              <a:lnSpc>
                <a:spcPts val="1435"/>
              </a:lnSpc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99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12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115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755650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1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-</a:t>
            </a:r>
            <a:r>
              <a:rPr sz="12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(payload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status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unclear)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>
                <a:solidFill>
                  <a:srgbClr val="0462C1"/>
                </a:solidFill>
                <a:hlinkClick r:id="rId2"/>
              </a:rPr>
              <a:t>RESULTS:</a:t>
            </a:r>
            <a:r>
              <a:rPr spc="85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EDA</a:t>
            </a:r>
            <a:r>
              <a:rPr spc="85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WITH</a:t>
            </a:r>
            <a:r>
              <a:rPr spc="85" dirty="0">
                <a:solidFill>
                  <a:srgbClr val="0462C1"/>
                </a:solidFill>
                <a:hlinkClick r:id="rId2"/>
              </a:rPr>
              <a:t> </a:t>
            </a:r>
            <a:r>
              <a:rPr spc="-10" dirty="0">
                <a:solidFill>
                  <a:srgbClr val="0462C1"/>
                </a:solidFill>
                <a:hlinkClick r:id="rId2"/>
              </a:rPr>
              <a:t>VISUALIZATION</a:t>
            </a:r>
            <a:endParaRPr spc="-10" dirty="0">
              <a:solidFill>
                <a:srgbClr val="0462C1"/>
              </a:solidFill>
              <a:hlinkClick r:id="rId3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229867"/>
            <a:ext cx="10378440" cy="5504815"/>
            <a:chOff x="0" y="1229867"/>
            <a:chExt cx="10378440" cy="5504815"/>
          </a:xfrm>
        </p:grpSpPr>
        <p:sp>
          <p:nvSpPr>
            <p:cNvPr id="4" name="object 4">
              <a:hlinkClick r:id="rId3"/>
            </p:cNvPr>
            <p:cNvSpPr/>
            <p:nvPr/>
          </p:nvSpPr>
          <p:spPr>
            <a:xfrm>
              <a:off x="929640" y="1229867"/>
              <a:ext cx="9448800" cy="47625"/>
            </a:xfrm>
            <a:custGeom>
              <a:avLst/>
              <a:gdLst/>
              <a:ahLst/>
              <a:cxnLst/>
              <a:rect l="l" t="t" r="r" b="b"/>
              <a:pathLst>
                <a:path w="9448800" h="47625">
                  <a:moveTo>
                    <a:pt x="94488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9448800" y="47625"/>
                  </a:lnTo>
                  <a:lnTo>
                    <a:pt x="9448800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343024"/>
              <a:ext cx="8553449" cy="33623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705350"/>
              <a:ext cx="8515349" cy="16573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29268" y="1472247"/>
            <a:ext cx="3430270" cy="23221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FlightNumber</a:t>
            </a:r>
            <a:r>
              <a:rPr sz="15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PayloadMass,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7145" marR="356870">
              <a:lnSpc>
                <a:spcPct val="102299"/>
              </a:lnSpc>
              <a:spcBef>
                <a:spcPts val="50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r>
              <a:rPr sz="15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155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5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5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positively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correlated</a:t>
            </a:r>
            <a:r>
              <a:rPr sz="1550" spc="1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with</a:t>
            </a:r>
            <a:r>
              <a:rPr sz="15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continuous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launch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attempts,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while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negatively</a:t>
            </a:r>
            <a:r>
              <a:rPr sz="15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correlated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with</a:t>
            </a:r>
            <a:r>
              <a:rPr sz="15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payload</a:t>
            </a:r>
            <a:r>
              <a:rPr sz="15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mass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FlightNumber</a:t>
            </a:r>
            <a:r>
              <a:rPr sz="15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5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LaunchSite,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03000"/>
              </a:lnSpc>
              <a:spcBef>
                <a:spcPts val="35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CCAFS</a:t>
            </a:r>
            <a:r>
              <a:rPr sz="15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SLC</a:t>
            </a:r>
            <a:r>
              <a:rPr sz="155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40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appears</a:t>
            </a:r>
            <a:r>
              <a:rPr sz="1550" spc="1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5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have</a:t>
            </a:r>
            <a:r>
              <a:rPr sz="15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been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 where</a:t>
            </a:r>
            <a:r>
              <a:rPr sz="1550" spc="1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most</a:t>
            </a:r>
            <a:r>
              <a:rPr sz="15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early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r>
              <a:rPr sz="155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landing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failures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took</a:t>
            </a:r>
            <a:r>
              <a:rPr sz="15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place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29268" y="4455541"/>
            <a:ext cx="3288029" cy="751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PayloadMass</a:t>
            </a:r>
            <a:r>
              <a:rPr sz="155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LaunchSite,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CCAFS</a:t>
            </a:r>
            <a:r>
              <a:rPr sz="15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SLC</a:t>
            </a:r>
            <a:r>
              <a:rPr sz="15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40</a:t>
            </a:r>
            <a:r>
              <a:rPr sz="15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5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KSC</a:t>
            </a:r>
            <a:r>
              <a:rPr sz="15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LC</a:t>
            </a:r>
            <a:r>
              <a:rPr sz="15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39A</a:t>
            </a:r>
            <a:r>
              <a:rPr sz="155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appear</a:t>
            </a:r>
            <a:r>
              <a:rPr sz="15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35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be</a:t>
            </a:r>
            <a:r>
              <a:rPr sz="15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favored</a:t>
            </a:r>
            <a:r>
              <a:rPr sz="15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5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heavier</a:t>
            </a:r>
            <a:r>
              <a:rPr sz="15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payloads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hlinkClick r:id="rId2"/>
          </p:cNvPr>
          <p:cNvSpPr/>
          <p:nvPr/>
        </p:nvSpPr>
        <p:spPr>
          <a:xfrm>
            <a:off x="225513" y="1209675"/>
            <a:ext cx="8525510" cy="38100"/>
          </a:xfrm>
          <a:custGeom>
            <a:avLst/>
            <a:gdLst/>
            <a:ahLst/>
            <a:cxnLst/>
            <a:rect l="l" t="t" r="r" b="b"/>
            <a:pathLst>
              <a:path w="8525510" h="38100">
                <a:moveTo>
                  <a:pt x="8524913" y="0"/>
                </a:moveTo>
                <a:lnTo>
                  <a:pt x="0" y="0"/>
                </a:lnTo>
                <a:lnTo>
                  <a:pt x="0" y="38100"/>
                </a:lnTo>
                <a:lnTo>
                  <a:pt x="8524913" y="38100"/>
                </a:lnTo>
                <a:lnTo>
                  <a:pt x="8524913" y="0"/>
                </a:lnTo>
                <a:close/>
              </a:path>
            </a:pathLst>
          </a:custGeom>
          <a:solidFill>
            <a:srgbClr val="0462C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042" y="554736"/>
            <a:ext cx="11850370" cy="707116"/>
          </a:xfrm>
          <a:prstGeom prst="rect">
            <a:avLst/>
          </a:prstGeom>
        </p:spPr>
        <p:txBody>
          <a:bodyPr vert="horz" wrap="square" lIns="0" tIns="15163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0462C1"/>
                </a:solidFill>
                <a:hlinkClick r:id="rId3"/>
              </a:rPr>
              <a:t>RESULTS:</a:t>
            </a:r>
            <a:r>
              <a:rPr sz="3600" spc="-55" dirty="0">
                <a:solidFill>
                  <a:srgbClr val="0462C1"/>
                </a:solidFill>
                <a:hlinkClick r:id="rId3"/>
              </a:rPr>
              <a:t> </a:t>
            </a:r>
            <a:r>
              <a:rPr sz="3600" dirty="0">
                <a:solidFill>
                  <a:srgbClr val="0462C1"/>
                </a:solidFill>
                <a:hlinkClick r:id="rId3"/>
              </a:rPr>
              <a:t>EDA</a:t>
            </a:r>
            <a:r>
              <a:rPr sz="3600" spc="35" dirty="0">
                <a:solidFill>
                  <a:srgbClr val="0462C1"/>
                </a:solidFill>
                <a:hlinkClick r:id="rId3"/>
              </a:rPr>
              <a:t> </a:t>
            </a:r>
            <a:r>
              <a:rPr sz="3600" dirty="0">
                <a:solidFill>
                  <a:srgbClr val="0462C1"/>
                </a:solidFill>
                <a:hlinkClick r:id="rId3"/>
              </a:rPr>
              <a:t>WITH</a:t>
            </a:r>
            <a:r>
              <a:rPr sz="3600" spc="35" dirty="0">
                <a:solidFill>
                  <a:srgbClr val="0462C1"/>
                </a:solidFill>
                <a:hlinkClick r:id="rId3"/>
              </a:rPr>
              <a:t> </a:t>
            </a:r>
            <a:r>
              <a:rPr sz="3600" dirty="0">
                <a:solidFill>
                  <a:srgbClr val="0462C1"/>
                </a:solidFill>
                <a:hlinkClick r:id="rId3"/>
              </a:rPr>
              <a:t>VISUALIZATION</a:t>
            </a:r>
            <a:r>
              <a:rPr sz="3600" spc="-65" dirty="0">
                <a:solidFill>
                  <a:srgbClr val="0462C1"/>
                </a:solidFill>
              </a:rPr>
              <a:t> </a:t>
            </a:r>
            <a:r>
              <a:rPr sz="3600" spc="-10" dirty="0"/>
              <a:t>(CONTINUED)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2929254" y="1347215"/>
            <a:ext cx="2910205" cy="751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Orbit</a:t>
            </a:r>
            <a:r>
              <a:rPr sz="1550" spc="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type</a:t>
            </a:r>
            <a:r>
              <a:rPr sz="15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55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5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rate,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All</a:t>
            </a:r>
            <a:r>
              <a:rPr sz="15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orbit</a:t>
            </a:r>
            <a:r>
              <a:rPr sz="155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types</a:t>
            </a:r>
            <a:r>
              <a:rPr sz="155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except</a:t>
            </a:r>
            <a:r>
              <a:rPr sz="15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'SO'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have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chemeClr val="tx1"/>
                </a:solidFill>
                <a:latin typeface="Calibri"/>
                <a:cs typeface="Calibri"/>
              </a:rPr>
              <a:t>had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successful</a:t>
            </a:r>
            <a:r>
              <a:rPr sz="1550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r>
              <a:rPr sz="15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155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landings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323975"/>
            <a:ext cx="8543925" cy="5410200"/>
            <a:chOff x="0" y="1323975"/>
            <a:chExt cx="8543925" cy="54102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774" y="1323975"/>
              <a:ext cx="2743200" cy="20097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057525"/>
              <a:ext cx="8486774" cy="16478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705350"/>
              <a:ext cx="8543924" cy="1657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53150" y="1333500"/>
              <a:ext cx="2390775" cy="163830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629268" y="2793682"/>
            <a:ext cx="3287395" cy="752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FlightNumber</a:t>
            </a:r>
            <a:r>
              <a:rPr sz="15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Orbit</a:t>
            </a:r>
            <a:r>
              <a:rPr sz="15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type,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01000"/>
              </a:lnSpc>
              <a:spcBef>
                <a:spcPts val="75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flight</a:t>
            </a:r>
            <a:r>
              <a:rPr sz="15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number</a:t>
            </a:r>
            <a:r>
              <a:rPr sz="15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positively</a:t>
            </a:r>
            <a:r>
              <a:rPr sz="15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correlated</a:t>
            </a:r>
            <a:r>
              <a:rPr sz="1550" spc="1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with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r>
              <a:rPr sz="15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recovery</a:t>
            </a:r>
            <a:r>
              <a:rPr sz="1550" spc="2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55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all</a:t>
            </a:r>
            <a:r>
              <a:rPr sz="15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orbit</a:t>
            </a:r>
            <a:r>
              <a:rPr sz="15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types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29268" y="4455541"/>
            <a:ext cx="3014980" cy="1000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PayloadMass</a:t>
            </a:r>
            <a:r>
              <a:rPr sz="155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5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Orbit</a:t>
            </a:r>
            <a:r>
              <a:rPr sz="15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type,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03000"/>
              </a:lnSpc>
              <a:spcBef>
                <a:spcPts val="35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heavier</a:t>
            </a:r>
            <a:r>
              <a:rPr sz="15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payloads</a:t>
            </a:r>
            <a:r>
              <a:rPr sz="15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have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5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negative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influence</a:t>
            </a:r>
            <a:r>
              <a:rPr sz="1550" spc="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on</a:t>
            </a:r>
            <a:r>
              <a:rPr sz="15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GTO</a:t>
            </a:r>
            <a:r>
              <a:rPr sz="15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orbits</a:t>
            </a:r>
            <a:r>
              <a:rPr sz="15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5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positive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influence</a:t>
            </a:r>
            <a:r>
              <a:rPr sz="15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on</a:t>
            </a:r>
            <a:r>
              <a:rPr sz="15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ISS</a:t>
            </a:r>
            <a:r>
              <a:rPr sz="15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orbits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00440" y="1422082"/>
            <a:ext cx="2996565" cy="7524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10" dirty="0">
                <a:solidFill>
                  <a:schemeClr val="tx1"/>
                </a:solidFill>
                <a:latin typeface="Calibri"/>
                <a:cs typeface="Calibri"/>
              </a:rPr>
              <a:t>Year</a:t>
            </a:r>
            <a:r>
              <a:rPr sz="15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x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55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rate,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00899"/>
              </a:lnSpc>
              <a:spcBef>
                <a:spcPts val="75"/>
              </a:spcBef>
            </a:pP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5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rate</a:t>
            </a:r>
            <a:r>
              <a:rPr sz="155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trending</a:t>
            </a:r>
            <a:r>
              <a:rPr sz="15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positively</a:t>
            </a:r>
            <a:r>
              <a:rPr sz="15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on</a:t>
            </a:r>
            <a:r>
              <a:rPr sz="15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50" dirty="0">
                <a:solidFill>
                  <a:schemeClr val="tx1"/>
                </a:solidFill>
                <a:latin typeface="Calibri"/>
                <a:cs typeface="Calibri"/>
              </a:rPr>
              <a:t>a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yearly</a:t>
            </a:r>
            <a:r>
              <a:rPr sz="15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basis</a:t>
            </a:r>
            <a:r>
              <a:rPr sz="15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chemeClr val="tx1"/>
                </a:solidFill>
                <a:latin typeface="Calibri"/>
                <a:cs typeface="Calibri"/>
              </a:rPr>
              <a:t>since</a:t>
            </a:r>
            <a:r>
              <a:rPr sz="15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chemeClr val="tx1"/>
                </a:solidFill>
                <a:latin typeface="Calibri"/>
                <a:cs typeface="Calibri"/>
              </a:rPr>
              <a:t>2013</a:t>
            </a:r>
            <a:endParaRPr sz="15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15559" y="1766775"/>
            <a:ext cx="2449830" cy="26015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40665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Executive</a:t>
            </a:r>
            <a:r>
              <a:rPr sz="215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Summary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Introduction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Methodology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Results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Conclusion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Appendix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6700" y="2028825"/>
            <a:ext cx="4381500" cy="4705350"/>
            <a:chOff x="266700" y="2028825"/>
            <a:chExt cx="4381500" cy="4705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7800" y="2028825"/>
              <a:ext cx="3200400" cy="31908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400" y="2552700"/>
              <a:ext cx="2743200" cy="56197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dirty="0"/>
              <a:t>TABLE</a:t>
            </a:r>
            <a:r>
              <a:rPr spc="70" dirty="0"/>
              <a:t> </a:t>
            </a:r>
            <a:r>
              <a:rPr dirty="0"/>
              <a:t>OF</a:t>
            </a:r>
            <a:r>
              <a:rPr spc="70" dirty="0"/>
              <a:t> </a:t>
            </a:r>
            <a:r>
              <a:rPr spc="-10" dirty="0"/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0462C1"/>
                </a:solidFill>
                <a:hlinkClick r:id="rId2"/>
              </a:rPr>
              <a:t>RESULTS:</a:t>
            </a:r>
            <a:r>
              <a:rPr sz="3600" spc="-30" dirty="0">
                <a:solidFill>
                  <a:srgbClr val="0462C1"/>
                </a:solidFill>
                <a:hlinkClick r:id="rId2"/>
              </a:rPr>
              <a:t> </a:t>
            </a:r>
            <a:r>
              <a:rPr sz="3600" dirty="0">
                <a:solidFill>
                  <a:srgbClr val="0462C1"/>
                </a:solidFill>
                <a:hlinkClick r:id="rId2"/>
              </a:rPr>
              <a:t>LAUNCH</a:t>
            </a:r>
            <a:r>
              <a:rPr sz="3600" spc="50" dirty="0">
                <a:solidFill>
                  <a:srgbClr val="0462C1"/>
                </a:solidFill>
                <a:hlinkClick r:id="rId2"/>
              </a:rPr>
              <a:t> </a:t>
            </a:r>
            <a:r>
              <a:rPr sz="3600" dirty="0">
                <a:solidFill>
                  <a:srgbClr val="0462C1"/>
                </a:solidFill>
                <a:hlinkClick r:id="rId2"/>
              </a:rPr>
              <a:t>SITE</a:t>
            </a:r>
            <a:r>
              <a:rPr sz="3600" spc="-30" dirty="0">
                <a:solidFill>
                  <a:srgbClr val="0462C1"/>
                </a:solidFill>
                <a:hlinkClick r:id="rId2"/>
              </a:rPr>
              <a:t> </a:t>
            </a:r>
            <a:r>
              <a:rPr sz="3600" dirty="0">
                <a:solidFill>
                  <a:srgbClr val="0462C1"/>
                </a:solidFill>
                <a:hlinkClick r:id="rId2"/>
              </a:rPr>
              <a:t>LOCATION</a:t>
            </a:r>
            <a:r>
              <a:rPr sz="3600" spc="50" dirty="0">
                <a:solidFill>
                  <a:srgbClr val="0462C1"/>
                </a:solidFill>
                <a:hlinkClick r:id="rId2"/>
              </a:rPr>
              <a:t> </a:t>
            </a:r>
            <a:r>
              <a:rPr sz="3600" spc="-10" dirty="0">
                <a:solidFill>
                  <a:srgbClr val="0462C1"/>
                </a:solidFill>
                <a:hlinkClick r:id="rId2"/>
              </a:rPr>
              <a:t>ANALYSIS</a:t>
            </a:r>
            <a:endParaRPr sz="36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66700" y="1221739"/>
            <a:ext cx="11092815" cy="5512435"/>
            <a:chOff x="266700" y="1221739"/>
            <a:chExt cx="11092815" cy="5512435"/>
          </a:xfrm>
        </p:grpSpPr>
        <p:sp>
          <p:nvSpPr>
            <p:cNvPr id="4" name="object 4">
              <a:hlinkClick r:id="rId3"/>
            </p:cNvPr>
            <p:cNvSpPr/>
            <p:nvPr/>
          </p:nvSpPr>
          <p:spPr>
            <a:xfrm>
              <a:off x="929640" y="1221739"/>
              <a:ext cx="10429875" cy="38100"/>
            </a:xfrm>
            <a:custGeom>
              <a:avLst/>
              <a:gdLst/>
              <a:ahLst/>
              <a:cxnLst/>
              <a:rect l="l" t="t" r="r" b="b"/>
              <a:pathLst>
                <a:path w="10429875" h="38100">
                  <a:moveTo>
                    <a:pt x="104298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10429875" y="38100"/>
                  </a:lnTo>
                  <a:lnTo>
                    <a:pt x="10429875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761233" y="1523047"/>
            <a:ext cx="7160895" cy="5772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80"/>
              </a:spcBef>
            </a:pPr>
            <a:r>
              <a:rPr sz="1800" dirty="0">
                <a:latin typeface="Calibri"/>
                <a:cs typeface="Calibri"/>
              </a:rPr>
              <a:t>Visualizing</a:t>
            </a:r>
            <a:r>
              <a:rPr sz="1800" spc="-1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highlights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importance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site </a:t>
            </a:r>
            <a:r>
              <a:rPr sz="1800" dirty="0">
                <a:latin typeface="Calibri"/>
                <a:cs typeface="Calibri"/>
              </a:rPr>
              <a:t>proximity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coast</a:t>
            </a:r>
            <a:r>
              <a:rPr sz="1800" spc="-1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equator: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0225" y="1438275"/>
            <a:ext cx="8096250" cy="46958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042" y="554736"/>
            <a:ext cx="11850370" cy="672876"/>
          </a:xfrm>
          <a:prstGeom prst="rect">
            <a:avLst/>
          </a:prstGeom>
        </p:spPr>
        <p:txBody>
          <a:bodyPr vert="horz" wrap="square" lIns="0" tIns="224408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RESULTS:</a:t>
            </a:r>
            <a:r>
              <a:rPr sz="29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LAUNCH</a:t>
            </a:r>
            <a:r>
              <a:rPr sz="29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SITE</a:t>
            </a:r>
            <a:r>
              <a:rPr sz="29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LOCATION</a:t>
            </a:r>
            <a:r>
              <a:rPr sz="29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ANALYSIS</a:t>
            </a:r>
            <a:r>
              <a:rPr sz="2900" spc="-30" dirty="0">
                <a:solidFill>
                  <a:srgbClr val="0462C1"/>
                </a:solidFill>
              </a:rPr>
              <a:t> </a:t>
            </a:r>
            <a:r>
              <a:rPr sz="2900" spc="-10" dirty="0"/>
              <a:t>(CONTINUED)</a:t>
            </a:r>
            <a:endParaRPr sz="2900" dirty="0"/>
          </a:p>
        </p:txBody>
      </p:sp>
      <p:sp>
        <p:nvSpPr>
          <p:cNvPr id="4" name="object 4"/>
          <p:cNvSpPr txBox="1"/>
          <p:nvPr/>
        </p:nvSpPr>
        <p:spPr>
          <a:xfrm>
            <a:off x="2022729" y="5350509"/>
            <a:ext cx="7262495" cy="577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sz="1800" dirty="0">
                <a:latin typeface="Calibri"/>
                <a:cs typeface="Calibri"/>
              </a:rPr>
              <a:t>Visualizing</a:t>
            </a:r>
            <a:r>
              <a:rPr sz="1800" spc="-1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booster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landing</a:t>
            </a:r>
            <a:r>
              <a:rPr sz="1800" spc="-1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outcomes for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highlights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which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relatively</a:t>
            </a:r>
            <a:r>
              <a:rPr sz="1800" spc="-1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rates,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namely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KSC </a:t>
            </a:r>
            <a:r>
              <a:rPr sz="1800" spc="-10" dirty="0">
                <a:latin typeface="Calibri"/>
                <a:cs typeface="Calibri"/>
              </a:rPr>
              <a:t>LC39A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" y="1504950"/>
            <a:ext cx="6781800" cy="4057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042" y="554736"/>
            <a:ext cx="11850370" cy="672876"/>
          </a:xfrm>
          <a:prstGeom prst="rect">
            <a:avLst/>
          </a:prstGeom>
        </p:spPr>
        <p:txBody>
          <a:bodyPr vert="horz" wrap="square" lIns="0" tIns="224408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RESULTS:</a:t>
            </a:r>
            <a:r>
              <a:rPr sz="29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LAUNCH</a:t>
            </a:r>
            <a:r>
              <a:rPr sz="29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SITE</a:t>
            </a:r>
            <a:r>
              <a:rPr sz="29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LOCATION</a:t>
            </a:r>
            <a:r>
              <a:rPr sz="2900" u="sng" spc="-9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 </a:t>
            </a:r>
            <a:r>
              <a:rPr sz="29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ANALYSIS</a:t>
            </a:r>
            <a:r>
              <a:rPr sz="2900" spc="-30" dirty="0">
                <a:solidFill>
                  <a:srgbClr val="0462C1"/>
                </a:solidFill>
              </a:rPr>
              <a:t> </a:t>
            </a:r>
            <a:r>
              <a:rPr sz="2900" spc="-10" dirty="0"/>
              <a:t>(CONTINUED)</a:t>
            </a:r>
            <a:endParaRPr sz="2900" dirty="0"/>
          </a:p>
        </p:txBody>
      </p:sp>
      <p:sp>
        <p:nvSpPr>
          <p:cNvPr id="4" name="object 4"/>
          <p:cNvSpPr txBox="1"/>
          <p:nvPr/>
        </p:nvSpPr>
        <p:spPr>
          <a:xfrm>
            <a:off x="7167244" y="1523047"/>
            <a:ext cx="4870450" cy="41541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8450" marR="140970" indent="-286385">
              <a:lnSpc>
                <a:spcPct val="100899"/>
              </a:lnSpc>
              <a:spcBef>
                <a:spcPts val="8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Visualizing</a:t>
            </a:r>
            <a:r>
              <a:rPr sz="1800" spc="-1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8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railway,</a:t>
            </a:r>
            <a:r>
              <a:rPr sz="1800" spc="-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highway,</a:t>
            </a:r>
            <a:r>
              <a:rPr sz="18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coastline,</a:t>
            </a:r>
            <a:r>
              <a:rPr sz="1800" spc="-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city proximities</a:t>
            </a:r>
            <a:r>
              <a:rPr sz="1800" spc="-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8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18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800" spc="-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site</a:t>
            </a:r>
            <a:r>
              <a:rPr sz="180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allows</a:t>
            </a:r>
            <a:r>
              <a:rPr sz="1800" spc="-2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us</a:t>
            </a:r>
            <a:r>
              <a:rPr sz="18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to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see</a:t>
            </a:r>
            <a:r>
              <a:rPr sz="18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how</a:t>
            </a:r>
            <a:r>
              <a:rPr sz="18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close</a:t>
            </a:r>
            <a:r>
              <a:rPr sz="18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18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is,</a:t>
            </a:r>
            <a:r>
              <a:rPr sz="18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example: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Proximities</a:t>
            </a:r>
            <a:r>
              <a:rPr sz="1800" spc="-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80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CCAFS</a:t>
            </a:r>
            <a:r>
              <a:rPr sz="1800" spc="-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SLC-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40: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railway:</a:t>
            </a:r>
            <a:r>
              <a:rPr sz="1800" spc="-2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1.28</a:t>
            </a:r>
            <a:r>
              <a:rPr sz="180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km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13485" lvl="2" indent="-286385">
              <a:lnSpc>
                <a:spcPts val="2130"/>
              </a:lnSpc>
              <a:buFont typeface="Arial"/>
              <a:buChar char="•"/>
              <a:tabLst>
                <a:tab pos="1213485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transporting</a:t>
            </a:r>
            <a:r>
              <a:rPr sz="18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heavy</a:t>
            </a:r>
            <a:r>
              <a:rPr sz="18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cargo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highway:</a:t>
            </a:r>
            <a:r>
              <a:rPr sz="1800" spc="-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0.58</a:t>
            </a:r>
            <a:r>
              <a:rPr sz="18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chemeClr val="tx1"/>
                </a:solidFill>
                <a:latin typeface="Calibri"/>
                <a:cs typeface="Calibri"/>
              </a:rPr>
              <a:t>km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13485" lvl="2" indent="-286385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1213485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transporting</a:t>
            </a:r>
            <a:r>
              <a:rPr sz="1800" spc="-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personel</a:t>
            </a:r>
            <a:r>
              <a:rPr sz="18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80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equipment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coastline:</a:t>
            </a:r>
            <a:r>
              <a:rPr sz="1800" spc="-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0.86</a:t>
            </a:r>
            <a:r>
              <a:rPr sz="180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km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13485" marR="760095" lvl="2" indent="-286385">
              <a:lnSpc>
                <a:spcPts val="2100"/>
              </a:lnSpc>
              <a:spcBef>
                <a:spcPts val="135"/>
              </a:spcBef>
              <a:buFont typeface="Arial"/>
              <a:buChar char="•"/>
              <a:tabLst>
                <a:tab pos="1213485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optionality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8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abort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8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attempt</a:t>
            </a:r>
            <a:r>
              <a:rPr sz="18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water</a:t>
            </a:r>
            <a:r>
              <a:rPr sz="18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13485" lvl="2" indent="-286385">
              <a:lnSpc>
                <a:spcPts val="2120"/>
              </a:lnSpc>
              <a:buFont typeface="Arial"/>
              <a:buChar char="•"/>
              <a:tabLst>
                <a:tab pos="1213485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minimizing</a:t>
            </a:r>
            <a:r>
              <a:rPr sz="1800" spc="-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risk</a:t>
            </a:r>
            <a:r>
              <a:rPr sz="18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180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falling</a:t>
            </a:r>
            <a:r>
              <a:rPr sz="1800" spc="-1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debris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755650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city:</a:t>
            </a:r>
            <a:r>
              <a:rPr sz="18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51.43</a:t>
            </a:r>
            <a:r>
              <a:rPr sz="180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km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13485" marR="5080" lvl="2" indent="-286385">
              <a:lnSpc>
                <a:spcPct val="100800"/>
              </a:lnSpc>
              <a:buFont typeface="Arial"/>
              <a:buChar char="•"/>
              <a:tabLst>
                <a:tab pos="1213485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minimizing</a:t>
            </a:r>
            <a:r>
              <a:rPr sz="18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danger</a:t>
            </a:r>
            <a:r>
              <a:rPr sz="18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80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population</a:t>
            </a:r>
            <a:r>
              <a:rPr sz="1800" spc="-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dense areas.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/>
              <a:t>RESULTS:</a:t>
            </a:r>
            <a:r>
              <a:rPr spc="100" dirty="0"/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LAUNCH</a:t>
            </a:r>
            <a:r>
              <a:rPr spc="105" dirty="0">
                <a:solidFill>
                  <a:srgbClr val="0462C1"/>
                </a:solidFill>
                <a:hlinkClick r:id="rId2"/>
              </a:rPr>
              <a:t> </a:t>
            </a:r>
            <a:r>
              <a:rPr dirty="0">
                <a:solidFill>
                  <a:srgbClr val="0462C1"/>
                </a:solidFill>
                <a:hlinkClick r:id="rId2"/>
              </a:rPr>
              <a:t>RECORDS</a:t>
            </a:r>
            <a:r>
              <a:rPr spc="105" dirty="0">
                <a:solidFill>
                  <a:srgbClr val="0462C1"/>
                </a:solidFill>
                <a:hlinkClick r:id="rId2"/>
              </a:rPr>
              <a:t> </a:t>
            </a:r>
            <a:r>
              <a:rPr spc="-10" dirty="0">
                <a:solidFill>
                  <a:srgbClr val="0462C1"/>
                </a:solidFill>
                <a:hlinkClick r:id="rId2"/>
              </a:rPr>
              <a:t>DASHBOARD</a:t>
            </a:r>
            <a:endParaRPr spc="-10" dirty="0">
              <a:solidFill>
                <a:srgbClr val="0462C1"/>
              </a:solidFill>
              <a:hlinkClick r:id="rId3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6700" y="1229867"/>
            <a:ext cx="11877675" cy="5504815"/>
            <a:chOff x="266700" y="1229867"/>
            <a:chExt cx="11877675" cy="5504815"/>
          </a:xfrm>
        </p:grpSpPr>
        <p:sp>
          <p:nvSpPr>
            <p:cNvPr id="4" name="object 4">
              <a:hlinkClick r:id="rId3"/>
            </p:cNvPr>
            <p:cNvSpPr/>
            <p:nvPr/>
          </p:nvSpPr>
          <p:spPr>
            <a:xfrm>
              <a:off x="3672840" y="1229867"/>
              <a:ext cx="7315200" cy="47625"/>
            </a:xfrm>
            <a:custGeom>
              <a:avLst/>
              <a:gdLst/>
              <a:ahLst/>
              <a:cxnLst/>
              <a:rect l="l" t="t" r="r" b="b"/>
              <a:pathLst>
                <a:path w="7315200" h="47625">
                  <a:moveTo>
                    <a:pt x="73152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7315200" y="47625"/>
                  </a:lnTo>
                  <a:lnTo>
                    <a:pt x="7315200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875" y="1428749"/>
              <a:ext cx="4848225" cy="480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2575" y="1428749"/>
              <a:ext cx="6781800" cy="47529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4812" y="2033650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242887" y="0"/>
                  </a:moveTo>
                  <a:lnTo>
                    <a:pt x="0" y="176149"/>
                  </a:lnTo>
                  <a:lnTo>
                    <a:pt x="121450" y="176149"/>
                  </a:lnTo>
                  <a:lnTo>
                    <a:pt x="121450" y="352425"/>
                  </a:lnTo>
                  <a:lnTo>
                    <a:pt x="364337" y="352425"/>
                  </a:lnTo>
                  <a:lnTo>
                    <a:pt x="364337" y="176149"/>
                  </a:lnTo>
                  <a:lnTo>
                    <a:pt x="485775" y="176149"/>
                  </a:lnTo>
                  <a:lnTo>
                    <a:pt x="24288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4812" y="2033650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0" y="176149"/>
                  </a:moveTo>
                  <a:lnTo>
                    <a:pt x="242887" y="0"/>
                  </a:lnTo>
                  <a:lnTo>
                    <a:pt x="485775" y="176149"/>
                  </a:lnTo>
                  <a:lnTo>
                    <a:pt x="364337" y="176149"/>
                  </a:lnTo>
                  <a:lnTo>
                    <a:pt x="364337" y="352425"/>
                  </a:lnTo>
                  <a:lnTo>
                    <a:pt x="121450" y="352425"/>
                  </a:lnTo>
                  <a:lnTo>
                    <a:pt x="121450" y="176149"/>
                  </a:lnTo>
                  <a:lnTo>
                    <a:pt x="0" y="1761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8637" y="2386075"/>
              <a:ext cx="4972050" cy="295275"/>
            </a:xfrm>
            <a:custGeom>
              <a:avLst/>
              <a:gdLst/>
              <a:ahLst/>
              <a:cxnLst/>
              <a:rect l="l" t="t" r="r" b="b"/>
              <a:pathLst>
                <a:path w="4972050" h="295275">
                  <a:moveTo>
                    <a:pt x="4972050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4972050" y="295275"/>
                  </a:lnTo>
                  <a:lnTo>
                    <a:pt x="4972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8637" y="2386076"/>
            <a:ext cx="4972050" cy="295275"/>
          </a:xfrm>
          <a:prstGeom prst="rect">
            <a:avLst/>
          </a:prstGeom>
          <a:ln w="28575">
            <a:solidFill>
              <a:srgbClr val="4471C4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65"/>
              </a:spcBef>
            </a:pPr>
            <a:r>
              <a:rPr sz="1200" spc="-20" dirty="0">
                <a:latin typeface="Calibri"/>
                <a:cs typeface="Calibri"/>
              </a:rPr>
              <a:t>Drop-</a:t>
            </a:r>
            <a:r>
              <a:rPr sz="1200" dirty="0">
                <a:latin typeface="Calibri"/>
                <a:cs typeface="Calibri"/>
              </a:rPr>
              <a:t>down</a:t>
            </a:r>
            <a:r>
              <a:rPr sz="1200" spc="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menu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choose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between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and</a:t>
            </a:r>
            <a:r>
              <a:rPr sz="1200" spc="-8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individual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018401" y="1798701"/>
            <a:ext cx="498475" cy="365125"/>
            <a:chOff x="7018401" y="1798701"/>
            <a:chExt cx="498475" cy="365125"/>
          </a:xfrm>
        </p:grpSpPr>
        <p:sp>
          <p:nvSpPr>
            <p:cNvPr id="13" name="object 13"/>
            <p:cNvSpPr/>
            <p:nvPr/>
          </p:nvSpPr>
          <p:spPr>
            <a:xfrm>
              <a:off x="7024751" y="1805051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242824" y="0"/>
                  </a:moveTo>
                  <a:lnTo>
                    <a:pt x="0" y="176149"/>
                  </a:lnTo>
                  <a:lnTo>
                    <a:pt x="121412" y="176149"/>
                  </a:lnTo>
                  <a:lnTo>
                    <a:pt x="121412" y="352425"/>
                  </a:lnTo>
                  <a:lnTo>
                    <a:pt x="364235" y="352425"/>
                  </a:lnTo>
                  <a:lnTo>
                    <a:pt x="364235" y="176149"/>
                  </a:lnTo>
                  <a:lnTo>
                    <a:pt x="485775" y="176149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24751" y="1805051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0" y="176149"/>
                  </a:moveTo>
                  <a:lnTo>
                    <a:pt x="242824" y="0"/>
                  </a:lnTo>
                  <a:lnTo>
                    <a:pt x="485775" y="176149"/>
                  </a:lnTo>
                  <a:lnTo>
                    <a:pt x="364235" y="176149"/>
                  </a:lnTo>
                  <a:lnTo>
                    <a:pt x="364235" y="352425"/>
                  </a:lnTo>
                  <a:lnTo>
                    <a:pt x="121412" y="352425"/>
                  </a:lnTo>
                  <a:lnTo>
                    <a:pt x="121412" y="176149"/>
                  </a:lnTo>
                  <a:lnTo>
                    <a:pt x="0" y="1761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58101" y="2157476"/>
            <a:ext cx="2809875" cy="295275"/>
          </a:xfrm>
          <a:prstGeom prst="rect">
            <a:avLst/>
          </a:prstGeom>
          <a:solidFill>
            <a:srgbClr val="FFFFFF"/>
          </a:solidFill>
          <a:ln w="28575">
            <a:solidFill>
              <a:srgbClr val="4471C4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235"/>
              </a:spcBef>
            </a:pPr>
            <a:r>
              <a:rPr sz="1200" dirty="0">
                <a:latin typeface="Calibri"/>
                <a:cs typeface="Calibri"/>
              </a:rPr>
              <a:t>Range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slider</a:t>
            </a:r>
            <a:r>
              <a:rPr sz="1200" spc="-9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limiting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payload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amount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846451" y="5989637"/>
            <a:ext cx="3368675" cy="654050"/>
            <a:chOff x="2846451" y="5989637"/>
            <a:chExt cx="3368675" cy="654050"/>
          </a:xfrm>
        </p:grpSpPr>
        <p:sp>
          <p:nvSpPr>
            <p:cNvPr id="17" name="object 17"/>
            <p:cNvSpPr/>
            <p:nvPr/>
          </p:nvSpPr>
          <p:spPr>
            <a:xfrm>
              <a:off x="2852801" y="5995987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242824" y="0"/>
                  </a:moveTo>
                  <a:lnTo>
                    <a:pt x="0" y="176212"/>
                  </a:lnTo>
                  <a:lnTo>
                    <a:pt x="121412" y="176212"/>
                  </a:lnTo>
                  <a:lnTo>
                    <a:pt x="121412" y="352425"/>
                  </a:lnTo>
                  <a:lnTo>
                    <a:pt x="364236" y="352425"/>
                  </a:lnTo>
                  <a:lnTo>
                    <a:pt x="364236" y="176212"/>
                  </a:lnTo>
                  <a:lnTo>
                    <a:pt x="485775" y="176212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52801" y="5995987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0" y="176212"/>
                  </a:moveTo>
                  <a:lnTo>
                    <a:pt x="242824" y="0"/>
                  </a:lnTo>
                  <a:lnTo>
                    <a:pt x="485775" y="176212"/>
                  </a:lnTo>
                  <a:lnTo>
                    <a:pt x="364236" y="176212"/>
                  </a:lnTo>
                  <a:lnTo>
                    <a:pt x="364236" y="352425"/>
                  </a:lnTo>
                  <a:lnTo>
                    <a:pt x="121412" y="352425"/>
                  </a:lnTo>
                  <a:lnTo>
                    <a:pt x="121412" y="176212"/>
                  </a:lnTo>
                  <a:lnTo>
                    <a:pt x="0" y="1762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86151" y="6348412"/>
              <a:ext cx="3228975" cy="295275"/>
            </a:xfrm>
            <a:custGeom>
              <a:avLst/>
              <a:gdLst/>
              <a:ahLst/>
              <a:cxnLst/>
              <a:rect l="l" t="t" r="r" b="b"/>
              <a:pathLst>
                <a:path w="3228975" h="295275">
                  <a:moveTo>
                    <a:pt x="3228975" y="0"/>
                  </a:moveTo>
                  <a:lnTo>
                    <a:pt x="0" y="0"/>
                  </a:lnTo>
                  <a:lnTo>
                    <a:pt x="0" y="295275"/>
                  </a:lnTo>
                  <a:lnTo>
                    <a:pt x="3228975" y="295275"/>
                  </a:lnTo>
                  <a:lnTo>
                    <a:pt x="32289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86151" y="6348412"/>
            <a:ext cx="3228975" cy="295275"/>
          </a:xfrm>
          <a:prstGeom prst="rect">
            <a:avLst/>
          </a:prstGeom>
          <a:ln w="28575">
            <a:solidFill>
              <a:srgbClr val="4471C4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3175">
              <a:lnSpc>
                <a:spcPct val="100000"/>
              </a:lnSpc>
              <a:spcBef>
                <a:spcPts val="310"/>
              </a:spcBef>
            </a:pPr>
            <a:r>
              <a:rPr sz="1200" dirty="0">
                <a:latin typeface="Calibri"/>
                <a:cs typeface="Calibri"/>
              </a:rPr>
              <a:t>Pie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chart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showing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booster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rate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741801" y="2703576"/>
            <a:ext cx="6965950" cy="2136775"/>
            <a:chOff x="3741801" y="2703576"/>
            <a:chExt cx="6965950" cy="2136775"/>
          </a:xfrm>
        </p:grpSpPr>
        <p:sp>
          <p:nvSpPr>
            <p:cNvPr id="22" name="object 22"/>
            <p:cNvSpPr/>
            <p:nvPr/>
          </p:nvSpPr>
          <p:spPr>
            <a:xfrm>
              <a:off x="7872476" y="2709926"/>
              <a:ext cx="485775" cy="523875"/>
            </a:xfrm>
            <a:custGeom>
              <a:avLst/>
              <a:gdLst/>
              <a:ahLst/>
              <a:cxnLst/>
              <a:rect l="l" t="t" r="r" b="b"/>
              <a:pathLst>
                <a:path w="485775" h="523875">
                  <a:moveTo>
                    <a:pt x="364235" y="0"/>
                  </a:moveTo>
                  <a:lnTo>
                    <a:pt x="121412" y="0"/>
                  </a:lnTo>
                  <a:lnTo>
                    <a:pt x="121412" y="280924"/>
                  </a:lnTo>
                  <a:lnTo>
                    <a:pt x="0" y="280924"/>
                  </a:lnTo>
                  <a:lnTo>
                    <a:pt x="242824" y="523875"/>
                  </a:lnTo>
                  <a:lnTo>
                    <a:pt x="485775" y="280924"/>
                  </a:lnTo>
                  <a:lnTo>
                    <a:pt x="364235" y="280924"/>
                  </a:lnTo>
                  <a:lnTo>
                    <a:pt x="36423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72476" y="2709926"/>
              <a:ext cx="485775" cy="523875"/>
            </a:xfrm>
            <a:custGeom>
              <a:avLst/>
              <a:gdLst/>
              <a:ahLst/>
              <a:cxnLst/>
              <a:rect l="l" t="t" r="r" b="b"/>
              <a:pathLst>
                <a:path w="485775" h="523875">
                  <a:moveTo>
                    <a:pt x="485775" y="280924"/>
                  </a:moveTo>
                  <a:lnTo>
                    <a:pt x="242824" y="523875"/>
                  </a:lnTo>
                  <a:lnTo>
                    <a:pt x="0" y="280924"/>
                  </a:lnTo>
                  <a:lnTo>
                    <a:pt x="121412" y="280924"/>
                  </a:lnTo>
                  <a:lnTo>
                    <a:pt x="121412" y="0"/>
                  </a:lnTo>
                  <a:lnTo>
                    <a:pt x="364235" y="0"/>
                  </a:lnTo>
                  <a:lnTo>
                    <a:pt x="364235" y="280924"/>
                  </a:lnTo>
                  <a:lnTo>
                    <a:pt x="485775" y="28092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15626" y="4329176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242824" y="0"/>
                  </a:moveTo>
                  <a:lnTo>
                    <a:pt x="0" y="176149"/>
                  </a:lnTo>
                  <a:lnTo>
                    <a:pt x="121412" y="176149"/>
                  </a:lnTo>
                  <a:lnTo>
                    <a:pt x="121412" y="352425"/>
                  </a:lnTo>
                  <a:lnTo>
                    <a:pt x="364235" y="352425"/>
                  </a:lnTo>
                  <a:lnTo>
                    <a:pt x="364235" y="176149"/>
                  </a:lnTo>
                  <a:lnTo>
                    <a:pt x="485775" y="176149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215626" y="4329176"/>
              <a:ext cx="485775" cy="352425"/>
            </a:xfrm>
            <a:custGeom>
              <a:avLst/>
              <a:gdLst/>
              <a:ahLst/>
              <a:cxnLst/>
              <a:rect l="l" t="t" r="r" b="b"/>
              <a:pathLst>
                <a:path w="485775" h="352425">
                  <a:moveTo>
                    <a:pt x="0" y="176149"/>
                  </a:moveTo>
                  <a:lnTo>
                    <a:pt x="242824" y="0"/>
                  </a:lnTo>
                  <a:lnTo>
                    <a:pt x="485775" y="176149"/>
                  </a:lnTo>
                  <a:lnTo>
                    <a:pt x="364235" y="176149"/>
                  </a:lnTo>
                  <a:lnTo>
                    <a:pt x="364235" y="352425"/>
                  </a:lnTo>
                  <a:lnTo>
                    <a:pt x="121412" y="352425"/>
                  </a:lnTo>
                  <a:lnTo>
                    <a:pt x="121412" y="176149"/>
                  </a:lnTo>
                  <a:lnTo>
                    <a:pt x="0" y="1761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48151" y="4491101"/>
              <a:ext cx="485775" cy="342900"/>
            </a:xfrm>
            <a:custGeom>
              <a:avLst/>
              <a:gdLst/>
              <a:ahLst/>
              <a:cxnLst/>
              <a:rect l="l" t="t" r="r" b="b"/>
              <a:pathLst>
                <a:path w="485775" h="342900">
                  <a:moveTo>
                    <a:pt x="242824" y="0"/>
                  </a:moveTo>
                  <a:lnTo>
                    <a:pt x="0" y="171450"/>
                  </a:lnTo>
                  <a:lnTo>
                    <a:pt x="121412" y="171450"/>
                  </a:lnTo>
                  <a:lnTo>
                    <a:pt x="121412" y="342900"/>
                  </a:lnTo>
                  <a:lnTo>
                    <a:pt x="364236" y="342900"/>
                  </a:lnTo>
                  <a:lnTo>
                    <a:pt x="364236" y="171450"/>
                  </a:lnTo>
                  <a:lnTo>
                    <a:pt x="485775" y="171450"/>
                  </a:lnTo>
                  <a:lnTo>
                    <a:pt x="242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48151" y="4491101"/>
              <a:ext cx="485775" cy="342900"/>
            </a:xfrm>
            <a:custGeom>
              <a:avLst/>
              <a:gdLst/>
              <a:ahLst/>
              <a:cxnLst/>
              <a:rect l="l" t="t" r="r" b="b"/>
              <a:pathLst>
                <a:path w="485775" h="342900">
                  <a:moveTo>
                    <a:pt x="0" y="171450"/>
                  </a:moveTo>
                  <a:lnTo>
                    <a:pt x="242824" y="0"/>
                  </a:lnTo>
                  <a:lnTo>
                    <a:pt x="485775" y="171450"/>
                  </a:lnTo>
                  <a:lnTo>
                    <a:pt x="364236" y="171450"/>
                  </a:lnTo>
                  <a:lnTo>
                    <a:pt x="364236" y="342900"/>
                  </a:lnTo>
                  <a:lnTo>
                    <a:pt x="121412" y="342900"/>
                  </a:lnTo>
                  <a:lnTo>
                    <a:pt x="121412" y="171450"/>
                  </a:lnTo>
                  <a:lnTo>
                    <a:pt x="0" y="17145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881501" y="4824476"/>
            <a:ext cx="1828800" cy="323850"/>
          </a:xfrm>
          <a:prstGeom prst="rect">
            <a:avLst/>
          </a:prstGeom>
          <a:solidFill>
            <a:srgbClr val="FFFFFF"/>
          </a:solidFill>
          <a:ln w="2857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Color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coded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39451" y="4681601"/>
            <a:ext cx="1114425" cy="447675"/>
          </a:xfrm>
          <a:prstGeom prst="rect">
            <a:avLst/>
          </a:prstGeom>
          <a:solidFill>
            <a:srgbClr val="FFFFFF"/>
          </a:solidFill>
          <a:ln w="28575">
            <a:solidFill>
              <a:srgbClr val="4471C4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8575" marR="111760">
              <a:lnSpc>
                <a:spcPts val="1430"/>
              </a:lnSpc>
              <a:spcBef>
                <a:spcPts val="330"/>
              </a:spcBef>
            </a:pPr>
            <a:r>
              <a:rPr sz="1200" dirty="0">
                <a:latin typeface="Calibri"/>
                <a:cs typeface="Calibri"/>
              </a:rPr>
              <a:t>Color</a:t>
            </a:r>
            <a:r>
              <a:rPr sz="1200" spc="-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coded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</a:t>
            </a:r>
            <a:r>
              <a:rPr sz="1200" dirty="0">
                <a:latin typeface="Calibri"/>
                <a:cs typeface="Calibri"/>
              </a:rPr>
              <a:t>booster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version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224901" y="2719451"/>
            <a:ext cx="3914775" cy="295275"/>
          </a:xfrm>
          <a:prstGeom prst="rect">
            <a:avLst/>
          </a:prstGeom>
          <a:solidFill>
            <a:srgbClr val="FFFFFF"/>
          </a:solidFill>
          <a:ln w="28575">
            <a:solidFill>
              <a:srgbClr val="4471C4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270"/>
              </a:spcBef>
            </a:pPr>
            <a:r>
              <a:rPr sz="1200" spc="-10" dirty="0">
                <a:latin typeface="Calibri"/>
                <a:cs typeface="Calibri"/>
              </a:rPr>
              <a:t>Scatter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chart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showing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payload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mass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vs.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landing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outcome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042" y="554736"/>
            <a:ext cx="11850370" cy="688650"/>
          </a:xfrm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z="3200" dirty="0"/>
              <a:t>RESULTS:</a:t>
            </a:r>
            <a:r>
              <a:rPr sz="3200" spc="-65" dirty="0"/>
              <a:t> </a:t>
            </a:r>
            <a:r>
              <a:rPr sz="3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LAUNCH</a:t>
            </a:r>
            <a:r>
              <a:rPr sz="3200" u="sng" spc="-1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 </a:t>
            </a:r>
            <a:r>
              <a:rPr sz="3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RECORDS</a:t>
            </a:r>
            <a:r>
              <a:rPr sz="3200" u="sng" spc="-9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 </a:t>
            </a:r>
            <a:r>
              <a:rPr sz="3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DASHBOARD</a:t>
            </a:r>
            <a:r>
              <a:rPr sz="3200" spc="-80" dirty="0">
                <a:solidFill>
                  <a:srgbClr val="0462C1"/>
                </a:solidFill>
              </a:rPr>
              <a:t> </a:t>
            </a:r>
            <a:r>
              <a:rPr sz="3200" spc="-10" dirty="0"/>
              <a:t>(CONTINUED)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266700" y="1428750"/>
            <a:ext cx="5105400" cy="5305425"/>
            <a:chOff x="266700" y="1428750"/>
            <a:chExt cx="5105400" cy="53054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225" y="1428750"/>
              <a:ext cx="5095875" cy="325755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037834" y="1439361"/>
            <a:ext cx="4797425" cy="3603807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/>
                </a:solidFill>
                <a:latin typeface="Calibri"/>
                <a:cs typeface="Calibri"/>
              </a:rPr>
              <a:t>Explore</a:t>
            </a:r>
            <a:r>
              <a:rPr sz="24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chemeClr val="tx1"/>
                </a:solidFill>
                <a:latin typeface="Calibri"/>
                <a:cs typeface="Calibri"/>
              </a:rPr>
              <a:t>the dashboard</a:t>
            </a:r>
            <a:r>
              <a:rPr sz="24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Calibri"/>
                <a:cs typeface="Calibri"/>
              </a:rPr>
              <a:t>yourself:</a:t>
            </a:r>
            <a:endParaRPr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3435" marR="145415" lvl="1" indent="-343535">
              <a:lnSpc>
                <a:spcPct val="80000"/>
              </a:lnSpc>
              <a:spcBef>
                <a:spcPts val="450"/>
              </a:spcBef>
              <a:buFont typeface="Arial"/>
              <a:buChar char="•"/>
              <a:tabLst>
                <a:tab pos="813435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Enabling</a:t>
            </a:r>
            <a:r>
              <a:rPr sz="1800" spc="-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stakeholders</a:t>
            </a:r>
            <a:r>
              <a:rPr sz="18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80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explore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manipulate</a:t>
            </a:r>
            <a:r>
              <a:rPr sz="1800" spc="-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8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in</a:t>
            </a:r>
            <a:r>
              <a:rPr sz="180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an</a:t>
            </a:r>
            <a:r>
              <a:rPr sz="18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interactive</a:t>
            </a:r>
            <a:r>
              <a:rPr sz="1800" spc="-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and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real-time 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way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465"/>
              </a:spcBef>
              <a:buFont typeface="Arial"/>
              <a:buChar char="•"/>
              <a:tabLst>
                <a:tab pos="240665" algn="l"/>
              </a:tabLst>
            </a:pPr>
            <a:r>
              <a:rPr sz="2400" dirty="0">
                <a:solidFill>
                  <a:schemeClr val="tx1"/>
                </a:solidFill>
                <a:latin typeface="Calibri"/>
                <a:cs typeface="Calibri"/>
              </a:rPr>
              <a:t>Dashboard</a:t>
            </a:r>
            <a:r>
              <a:rPr sz="24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chemeClr val="tx1"/>
                </a:solidFill>
                <a:latin typeface="Calibri"/>
                <a:cs typeface="Calibri"/>
              </a:rPr>
              <a:t>observations:</a:t>
            </a:r>
            <a:endParaRPr sz="2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9135" marR="391795" lvl="1" indent="-229235">
              <a:lnSpc>
                <a:spcPct val="80000"/>
              </a:lnSpc>
              <a:spcBef>
                <a:spcPts val="484"/>
              </a:spcBef>
              <a:buFont typeface="Arial"/>
              <a:buChar char="•"/>
              <a:tabLst>
                <a:tab pos="699135" algn="l"/>
              </a:tabLst>
            </a:pP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FAFB</a:t>
            </a:r>
            <a:r>
              <a:rPr sz="18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SLC-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4E</a:t>
            </a:r>
            <a:r>
              <a:rPr sz="18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had</a:t>
            </a:r>
            <a:r>
              <a:rPr sz="18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heaviest</a:t>
            </a:r>
            <a:r>
              <a:rPr sz="18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successful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180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800" spc="-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9135" marR="46990" lvl="1" indent="-229235">
              <a:lnSpc>
                <a:spcPct val="80000"/>
              </a:lnSpc>
              <a:spcBef>
                <a:spcPts val="525"/>
              </a:spcBef>
              <a:buFont typeface="Arial"/>
              <a:buChar char="•"/>
              <a:tabLst>
                <a:tab pos="699135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KSC</a:t>
            </a:r>
            <a:r>
              <a:rPr sz="18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LC-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39A</a:t>
            </a:r>
            <a:r>
              <a:rPr sz="18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has</a:t>
            </a:r>
            <a:r>
              <a:rPr sz="18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8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highest</a:t>
            </a:r>
            <a:r>
              <a:rPr sz="1800" spc="-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18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landing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800" spc="-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rate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9135" marR="5080" lvl="1" indent="-229235">
              <a:lnSpc>
                <a:spcPct val="80000"/>
              </a:lnSpc>
              <a:spcBef>
                <a:spcPts val="525"/>
              </a:spcBef>
              <a:buFont typeface="Arial"/>
              <a:buChar char="•"/>
              <a:tabLst>
                <a:tab pos="699135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Payloads</a:t>
            </a:r>
            <a:r>
              <a:rPr sz="1800" spc="-1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&lt;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5,300</a:t>
            </a:r>
            <a:r>
              <a:rPr sz="1800" spc="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kg</a:t>
            </a:r>
            <a:r>
              <a:rPr sz="18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had</a:t>
            </a:r>
            <a:r>
              <a:rPr sz="18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8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highest</a:t>
            </a:r>
            <a:r>
              <a:rPr sz="1800" spc="-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booster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800" spc="-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80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rate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9135" marR="71120" lvl="1" indent="-229235">
              <a:lnSpc>
                <a:spcPts val="1800"/>
              </a:lnSpc>
              <a:spcBef>
                <a:spcPts val="375"/>
              </a:spcBef>
              <a:buFont typeface="Arial"/>
              <a:buChar char="•"/>
              <a:tabLst>
                <a:tab pos="699135" algn="l"/>
              </a:tabLst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Payloads</a:t>
            </a:r>
            <a:r>
              <a:rPr sz="1800" spc="-1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&gt;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5,300</a:t>
            </a:r>
            <a:r>
              <a:rPr sz="180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kg</a:t>
            </a:r>
            <a:r>
              <a:rPr sz="18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had the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lowest</a:t>
            </a:r>
            <a:r>
              <a:rPr sz="1800" spc="-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chemeClr val="tx1"/>
                </a:solidFill>
                <a:latin typeface="Calibri"/>
                <a:cs typeface="Calibri"/>
              </a:rPr>
              <a:t>booster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800" spc="-1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success</a:t>
            </a:r>
            <a:r>
              <a:rPr sz="180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rate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1494" y="5035486"/>
            <a:ext cx="4072890" cy="577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Example</a:t>
            </a:r>
            <a:r>
              <a:rPr sz="18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dashboard</a:t>
            </a:r>
            <a:r>
              <a:rPr sz="18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chemeClr val="tx1"/>
                </a:solidFill>
                <a:latin typeface="Calibri"/>
                <a:cs typeface="Calibri"/>
              </a:rPr>
              <a:t>view: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18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800" spc="-20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sucess</a:t>
            </a:r>
            <a:r>
              <a:rPr sz="180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rate</a:t>
            </a:r>
            <a:r>
              <a:rPr sz="1800" spc="-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VAFB</a:t>
            </a:r>
            <a:r>
              <a:rPr sz="18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chemeClr val="tx1"/>
                </a:solidFill>
                <a:latin typeface="Calibri"/>
                <a:cs typeface="Calibri"/>
              </a:rPr>
              <a:t>SLC-</a:t>
            </a:r>
            <a:r>
              <a:rPr sz="1800" spc="-25" dirty="0">
                <a:solidFill>
                  <a:schemeClr val="tx1"/>
                </a:solidFill>
                <a:latin typeface="Calibri"/>
                <a:cs typeface="Calibri"/>
              </a:rPr>
              <a:t>4E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1666875"/>
            <a:ext cx="7048500" cy="3086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/>
              <a:t>RESULTS:</a:t>
            </a:r>
            <a:r>
              <a:rPr spc="140" dirty="0"/>
              <a:t> </a:t>
            </a:r>
            <a:r>
              <a:rPr dirty="0"/>
              <a:t>CLASSIFICATION</a:t>
            </a:r>
            <a:r>
              <a:rPr spc="145" dirty="0"/>
              <a:t> </a:t>
            </a:r>
            <a:r>
              <a:rPr spc="-1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6932" y="4878006"/>
            <a:ext cx="926465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Each of</a:t>
            </a:r>
            <a:r>
              <a:rPr sz="21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1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four</a:t>
            </a:r>
            <a:r>
              <a:rPr sz="21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models</a:t>
            </a:r>
            <a:r>
              <a:rPr sz="21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built</a:t>
            </a:r>
            <a:r>
              <a:rPr sz="215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came</a:t>
            </a:r>
            <a:r>
              <a:rPr sz="21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back</a:t>
            </a:r>
            <a:r>
              <a:rPr sz="21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with</a:t>
            </a:r>
            <a:r>
              <a:rPr sz="215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1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same</a:t>
            </a:r>
            <a:r>
              <a:rPr sz="21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accuracy</a:t>
            </a:r>
            <a:r>
              <a:rPr sz="2150" spc="1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score,</a:t>
            </a:r>
            <a:r>
              <a:rPr sz="215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83.33%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0925" y="1562100"/>
            <a:ext cx="3895725" cy="304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dirty="0"/>
              <a:t>RESULTS:</a:t>
            </a:r>
            <a:r>
              <a:rPr spc="120" dirty="0"/>
              <a:t> </a:t>
            </a:r>
            <a:r>
              <a:rPr dirty="0"/>
              <a:t>CONFUSION</a:t>
            </a:r>
            <a:r>
              <a:rPr spc="120" dirty="0"/>
              <a:t> </a:t>
            </a:r>
            <a:r>
              <a:rPr spc="-1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6932" y="4574603"/>
            <a:ext cx="10092055" cy="118935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5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1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confusion</a:t>
            </a:r>
            <a:r>
              <a:rPr sz="2150" spc="1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matrices</a:t>
            </a:r>
            <a:r>
              <a:rPr sz="21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215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1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best</a:t>
            </a:r>
            <a:r>
              <a:rPr sz="21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performing</a:t>
            </a:r>
            <a:r>
              <a:rPr sz="2150" spc="2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models</a:t>
            </a:r>
            <a:r>
              <a:rPr sz="2150" spc="1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(4-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way-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tie)</a:t>
            </a:r>
            <a:r>
              <a:rPr sz="215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are</a:t>
            </a:r>
            <a:r>
              <a:rPr sz="21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1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20" dirty="0">
                <a:solidFill>
                  <a:schemeClr val="tx1"/>
                </a:solidFill>
                <a:latin typeface="Calibri"/>
                <a:cs typeface="Calibri"/>
              </a:rPr>
              <a:t>same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marR="5080" indent="-343535">
              <a:lnSpc>
                <a:spcPts val="2400"/>
              </a:lnSpc>
              <a:spcBef>
                <a:spcPts val="1030"/>
              </a:spcBef>
              <a:buFont typeface="Arial"/>
              <a:buChar char="•"/>
              <a:tabLst>
                <a:tab pos="3556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1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major</a:t>
            </a:r>
            <a:r>
              <a:rPr sz="21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problem</a:t>
            </a:r>
            <a:r>
              <a:rPr sz="21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is</a:t>
            </a:r>
            <a:r>
              <a:rPr sz="21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false</a:t>
            </a:r>
            <a:r>
              <a:rPr sz="21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positives</a:t>
            </a:r>
            <a:r>
              <a:rPr sz="21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as</a:t>
            </a:r>
            <a:r>
              <a:rPr sz="21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evidenced</a:t>
            </a:r>
            <a:r>
              <a:rPr sz="2150" spc="2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by</a:t>
            </a:r>
            <a:r>
              <a:rPr sz="21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1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models</a:t>
            </a:r>
            <a:r>
              <a:rPr sz="215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incorrectly</a:t>
            </a:r>
            <a:r>
              <a:rPr sz="21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predicting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1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r>
              <a:rPr sz="21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21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2150" spc="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21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land</a:t>
            </a:r>
            <a:r>
              <a:rPr sz="21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in</a:t>
            </a:r>
            <a:r>
              <a:rPr sz="215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3</a:t>
            </a:r>
            <a:r>
              <a:rPr sz="21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out</a:t>
            </a:r>
            <a:r>
              <a:rPr sz="21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21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18</a:t>
            </a:r>
            <a:r>
              <a:rPr sz="21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samples</a:t>
            </a:r>
            <a:r>
              <a:rPr sz="2150" spc="1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in</a:t>
            </a:r>
            <a:r>
              <a:rPr sz="215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1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test</a:t>
            </a:r>
            <a:r>
              <a:rPr sz="21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25" dirty="0">
                <a:solidFill>
                  <a:schemeClr val="tx1"/>
                </a:solidFill>
                <a:latin typeface="Calibri"/>
                <a:cs typeface="Calibri"/>
              </a:rPr>
              <a:t>set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5352" y="1657032"/>
            <a:ext cx="1015428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Using</a:t>
            </a:r>
            <a:r>
              <a:rPr sz="20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the models</a:t>
            </a:r>
            <a:r>
              <a:rPr sz="2000" spc="-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2000" spc="-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this</a:t>
            </a:r>
            <a:r>
              <a:rPr sz="20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report</a:t>
            </a:r>
            <a:r>
              <a:rPr sz="200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SpaceY</a:t>
            </a:r>
            <a:r>
              <a:rPr sz="20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can</a:t>
            </a:r>
            <a:r>
              <a:rPr sz="2000" spc="-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predict</a:t>
            </a:r>
            <a:r>
              <a:rPr sz="20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when</a:t>
            </a:r>
            <a:r>
              <a:rPr sz="20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SpaceX</a:t>
            </a:r>
            <a:r>
              <a:rPr sz="20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will</a:t>
            </a:r>
            <a:r>
              <a:rPr sz="20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successfully</a:t>
            </a:r>
            <a:r>
              <a:rPr sz="20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land</a:t>
            </a:r>
            <a:r>
              <a:rPr sz="20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endParaRPr sz="20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5352" y="1831742"/>
            <a:ext cx="9837420" cy="71310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400"/>
              </a:spcBef>
            </a:pP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2000" spc="-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20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with</a:t>
            </a:r>
            <a:r>
              <a:rPr sz="20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83.3%</a:t>
            </a:r>
            <a:r>
              <a:rPr sz="2000" spc="-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accuracy</a:t>
            </a:r>
            <a:endParaRPr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SpaceX</a:t>
            </a:r>
            <a:r>
              <a:rPr sz="200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public</a:t>
            </a:r>
            <a:r>
              <a:rPr sz="20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statements</a:t>
            </a:r>
            <a:r>
              <a:rPr sz="2000" spc="-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indicate</a:t>
            </a:r>
            <a:r>
              <a:rPr sz="20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r>
              <a:rPr sz="20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2000" spc="-1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20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costs</a:t>
            </a:r>
            <a:r>
              <a:rPr sz="20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upwards</a:t>
            </a:r>
            <a:r>
              <a:rPr sz="2000" spc="-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200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$15</a:t>
            </a:r>
            <a:r>
              <a:rPr sz="2000" spc="-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million</a:t>
            </a:r>
            <a:r>
              <a:rPr sz="20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 build</a:t>
            </a:r>
            <a:endParaRPr sz="20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5352" y="2553080"/>
            <a:ext cx="10093325" cy="3352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This</a:t>
            </a:r>
            <a:r>
              <a:rPr sz="20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will</a:t>
            </a:r>
            <a:r>
              <a:rPr sz="20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enable</a:t>
            </a:r>
            <a:r>
              <a:rPr sz="20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SpaceY</a:t>
            </a:r>
            <a:r>
              <a:rPr sz="20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2000" spc="-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make</a:t>
            </a:r>
            <a:r>
              <a:rPr sz="20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more</a:t>
            </a:r>
            <a:r>
              <a:rPr sz="20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informed</a:t>
            </a:r>
            <a:r>
              <a:rPr sz="20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bids</a:t>
            </a:r>
            <a:r>
              <a:rPr sz="20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against</a:t>
            </a:r>
            <a:r>
              <a:rPr sz="2000" spc="-1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SpaceX,</a:t>
            </a:r>
            <a:r>
              <a:rPr sz="20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since</a:t>
            </a:r>
            <a:r>
              <a:rPr sz="20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they</a:t>
            </a:r>
            <a:r>
              <a:rPr sz="20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will</a:t>
            </a:r>
            <a:r>
              <a:rPr sz="20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have</a:t>
            </a:r>
            <a:r>
              <a:rPr sz="2000" spc="-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chemeClr val="tx1"/>
                </a:solidFill>
                <a:latin typeface="Calibri"/>
                <a:cs typeface="Calibri"/>
              </a:rPr>
              <a:t> good</a:t>
            </a:r>
            <a:endParaRPr sz="20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44269" y="2763202"/>
            <a:ext cx="898144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idea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when</a:t>
            </a:r>
            <a:r>
              <a:rPr sz="200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2000" spc="-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expect</a:t>
            </a:r>
            <a:r>
              <a:rPr sz="20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0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SpaceX</a:t>
            </a:r>
            <a:r>
              <a:rPr sz="20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bid</a:t>
            </a:r>
            <a:r>
              <a:rPr sz="20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2000" spc="-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include</a:t>
            </a:r>
            <a:r>
              <a:rPr sz="20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0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cost</a:t>
            </a:r>
            <a:r>
              <a:rPr sz="20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20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sacrificed</a:t>
            </a:r>
            <a:r>
              <a:rPr sz="200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r>
              <a:rPr sz="20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2000" spc="-1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endParaRPr sz="20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5352" y="3106737"/>
            <a:ext cx="992314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With</a:t>
            </a:r>
            <a:r>
              <a:rPr sz="20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20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list</a:t>
            </a:r>
            <a:r>
              <a:rPr sz="20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price</a:t>
            </a:r>
            <a:r>
              <a:rPr sz="200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20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$62</a:t>
            </a:r>
            <a:r>
              <a:rPr sz="2000" spc="-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million</a:t>
            </a:r>
            <a:r>
              <a:rPr sz="20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per</a:t>
            </a:r>
            <a:r>
              <a:rPr sz="200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launch,</a:t>
            </a:r>
            <a:r>
              <a:rPr sz="20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sacrificing</a:t>
            </a:r>
            <a:r>
              <a:rPr sz="20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00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$15+</a:t>
            </a:r>
            <a:r>
              <a:rPr sz="2000" spc="-1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million</a:t>
            </a:r>
            <a:r>
              <a:rPr sz="20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r>
              <a:rPr sz="20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stage,</a:t>
            </a:r>
            <a:r>
              <a:rPr sz="2000" spc="-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would</a:t>
            </a:r>
            <a:r>
              <a:rPr sz="20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put</a:t>
            </a:r>
            <a:r>
              <a:rPr sz="20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endParaRPr sz="20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5352" y="3282505"/>
            <a:ext cx="10029825" cy="11430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395"/>
              </a:spcBef>
            </a:pP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SpaceX</a:t>
            </a:r>
            <a:r>
              <a:rPr sz="200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bid</a:t>
            </a:r>
            <a:r>
              <a:rPr sz="20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at</a:t>
            </a:r>
            <a:r>
              <a:rPr sz="20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upwards</a:t>
            </a:r>
            <a:r>
              <a:rPr sz="20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20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$77</a:t>
            </a:r>
            <a:r>
              <a:rPr sz="20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million</a:t>
            </a:r>
            <a:endParaRPr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ts val="2325"/>
              </a:lnSpc>
              <a:spcBef>
                <a:spcPts val="3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Biggest</a:t>
            </a:r>
            <a:r>
              <a:rPr sz="2000" spc="-1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opportunities</a:t>
            </a:r>
            <a:r>
              <a:rPr sz="20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going</a:t>
            </a:r>
            <a:r>
              <a:rPr sz="2000" spc="-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forward</a:t>
            </a:r>
            <a:r>
              <a:rPr sz="20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make</a:t>
            </a:r>
            <a:r>
              <a:rPr sz="20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even</a:t>
            </a:r>
            <a:r>
              <a:rPr sz="20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chemeClr val="tx1"/>
                </a:solidFill>
                <a:latin typeface="Calibri"/>
                <a:cs typeface="Calibri"/>
              </a:rPr>
              <a:t>more</a:t>
            </a:r>
            <a:r>
              <a:rPr sz="20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informed</a:t>
            </a:r>
            <a:r>
              <a:rPr sz="20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chemeClr val="tx1"/>
                </a:solidFill>
                <a:latin typeface="Calibri"/>
                <a:cs typeface="Calibri"/>
              </a:rPr>
              <a:t>bids:</a:t>
            </a:r>
            <a:endParaRPr sz="20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8500" marR="5080" lvl="1" indent="-343535">
              <a:lnSpc>
                <a:spcPct val="73700"/>
              </a:lnSpc>
              <a:spcBef>
                <a:spcPts val="465"/>
              </a:spcBef>
              <a:buFont typeface="Arial"/>
              <a:buChar char="•"/>
              <a:tabLst>
                <a:tab pos="698500" algn="l"/>
              </a:tabLst>
            </a:pP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Freeze</a:t>
            </a:r>
            <a:r>
              <a:rPr sz="17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7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best</a:t>
            </a:r>
            <a:r>
              <a:rPr sz="17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performing</a:t>
            </a:r>
            <a:r>
              <a:rPr sz="17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combination</a:t>
            </a:r>
            <a:r>
              <a:rPr sz="17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7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r>
              <a:rPr sz="17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 hyperparameters</a:t>
            </a:r>
            <a:r>
              <a:rPr sz="1700" spc="-1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re-fit</a:t>
            </a:r>
            <a:r>
              <a:rPr sz="17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using</a:t>
            </a:r>
            <a:r>
              <a:rPr sz="17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7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whole</a:t>
            </a:r>
            <a:r>
              <a:rPr sz="17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dataset instead</a:t>
            </a:r>
            <a:r>
              <a:rPr sz="1700" spc="-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7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just</a:t>
            </a:r>
            <a:r>
              <a:rPr sz="17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7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training</a:t>
            </a:r>
            <a:r>
              <a:rPr sz="17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endParaRPr sz="17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16151" y="4394136"/>
            <a:ext cx="9556115" cy="23147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355600" algn="l"/>
              </a:tabLst>
            </a:pP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Potentially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better</a:t>
            </a:r>
            <a:r>
              <a:rPr sz="140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than</a:t>
            </a:r>
            <a:r>
              <a:rPr sz="14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using</a:t>
            </a:r>
            <a:r>
              <a:rPr sz="14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only</a:t>
            </a:r>
            <a:r>
              <a:rPr sz="14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part</a:t>
            </a:r>
            <a:r>
              <a:rPr sz="14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4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4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fit</a:t>
            </a:r>
            <a:r>
              <a:rPr sz="14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4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model,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but</a:t>
            </a:r>
            <a:r>
              <a:rPr sz="14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you</a:t>
            </a:r>
            <a:r>
              <a:rPr sz="14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would</a:t>
            </a:r>
            <a:r>
              <a:rPr sz="14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no</a:t>
            </a:r>
            <a:r>
              <a:rPr sz="14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longer</a:t>
            </a:r>
            <a:r>
              <a:rPr sz="14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be</a:t>
            </a:r>
            <a:r>
              <a:rPr sz="14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able</a:t>
            </a:r>
            <a:r>
              <a:rPr sz="14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measure</a:t>
            </a:r>
            <a:r>
              <a:rPr sz="1400" spc="-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4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accuracy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endParaRPr sz="1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58569" y="4537392"/>
            <a:ext cx="9098915" cy="16262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13435">
              <a:lnSpc>
                <a:spcPts val="1630"/>
              </a:lnSpc>
              <a:spcBef>
                <a:spcPts val="125"/>
              </a:spcBef>
            </a:pP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4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resulting</a:t>
            </a:r>
            <a:r>
              <a:rPr sz="14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endParaRPr sz="140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indent="-342900">
              <a:lnSpc>
                <a:spcPts val="1945"/>
              </a:lnSpc>
              <a:buFont typeface="Arial"/>
              <a:buChar char="•"/>
              <a:tabLst>
                <a:tab pos="355600" algn="l"/>
              </a:tabLst>
            </a:pP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Incorporate</a:t>
            </a:r>
            <a:r>
              <a:rPr sz="1700" spc="-1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additional</a:t>
            </a:r>
            <a:r>
              <a:rPr sz="1700" spc="-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7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7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7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dataset</a:t>
            </a:r>
            <a:r>
              <a:rPr sz="1700" spc="-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7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r>
              <a:rPr sz="17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as it</a:t>
            </a:r>
            <a:r>
              <a:rPr sz="17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becomes</a:t>
            </a:r>
            <a:r>
              <a:rPr sz="17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available</a:t>
            </a:r>
            <a:endParaRPr sz="170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indent="-342900">
              <a:lnSpc>
                <a:spcPts val="1989"/>
              </a:lnSpc>
              <a:buFont typeface="Arial"/>
              <a:buChar char="•"/>
              <a:tabLst>
                <a:tab pos="355600" algn="l"/>
              </a:tabLst>
            </a:pP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Subdivide</a:t>
            </a:r>
            <a:r>
              <a:rPr sz="17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7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current</a:t>
            </a:r>
            <a:r>
              <a:rPr sz="1700" spc="-1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r>
              <a:rPr sz="17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into</a:t>
            </a:r>
            <a:r>
              <a:rPr sz="17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two</a:t>
            </a:r>
            <a:r>
              <a:rPr sz="17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models</a:t>
            </a:r>
            <a:endParaRPr sz="170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228600">
              <a:lnSpc>
                <a:spcPts val="1660"/>
              </a:lnSpc>
              <a:buFont typeface="Arial"/>
              <a:buChar char="•"/>
              <a:tabLst>
                <a:tab pos="812800" algn="l"/>
              </a:tabLst>
            </a:pP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Predict</a:t>
            </a:r>
            <a:r>
              <a:rPr sz="14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if SpaceX</a:t>
            </a:r>
            <a:r>
              <a:rPr sz="14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will</a:t>
            </a:r>
            <a:r>
              <a:rPr sz="14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ATTEMPT</a:t>
            </a:r>
            <a:r>
              <a:rPr sz="14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4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land</a:t>
            </a:r>
            <a:r>
              <a:rPr sz="14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4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r>
              <a:rPr sz="1400" spc="-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endParaRPr sz="140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228600">
              <a:lnSpc>
                <a:spcPts val="1614"/>
              </a:lnSpc>
              <a:buFont typeface="Arial"/>
              <a:buChar char="•"/>
              <a:tabLst>
                <a:tab pos="812800" algn="l"/>
              </a:tabLst>
            </a:pP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Predict</a:t>
            </a:r>
            <a:r>
              <a:rPr sz="14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if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SpaceX</a:t>
            </a:r>
            <a:r>
              <a:rPr sz="14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will</a:t>
            </a:r>
            <a:r>
              <a:rPr sz="14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SUCCEED</a:t>
            </a:r>
            <a:r>
              <a:rPr sz="1400" spc="-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in</a:t>
            </a:r>
            <a:r>
              <a:rPr sz="140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their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 attempt</a:t>
            </a:r>
            <a:endParaRPr sz="140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indent="-342900">
              <a:lnSpc>
                <a:spcPts val="1989"/>
              </a:lnSpc>
              <a:buFont typeface="Arial"/>
              <a:buChar char="•"/>
              <a:tabLst>
                <a:tab pos="355600" algn="l"/>
              </a:tabLst>
            </a:pP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Create</a:t>
            </a:r>
            <a:r>
              <a:rPr sz="17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 related</a:t>
            </a:r>
            <a:r>
              <a:rPr sz="17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r>
              <a:rPr sz="170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that</a:t>
            </a:r>
            <a:r>
              <a:rPr sz="17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predicts</a:t>
            </a:r>
            <a:r>
              <a:rPr sz="17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if</a:t>
            </a:r>
            <a:r>
              <a:rPr sz="17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SpaceX</a:t>
            </a:r>
            <a:r>
              <a:rPr sz="17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will</a:t>
            </a:r>
            <a:r>
              <a:rPr sz="17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7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using</a:t>
            </a:r>
            <a:r>
              <a:rPr sz="17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7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previously-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flown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1st</a:t>
            </a:r>
            <a:r>
              <a:rPr sz="17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1700" spc="-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endParaRPr sz="170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228600">
              <a:lnSpc>
                <a:spcPct val="100000"/>
              </a:lnSpc>
              <a:spcBef>
                <a:spcPts val="65"/>
              </a:spcBef>
              <a:buFont typeface="Arial"/>
              <a:buChar char="•"/>
              <a:tabLst>
                <a:tab pos="812800" algn="l"/>
              </a:tabLst>
            </a:pP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Would</a:t>
            </a:r>
            <a:r>
              <a:rPr sz="14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enable</a:t>
            </a:r>
            <a:r>
              <a:rPr sz="14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SpaceY</a:t>
            </a:r>
            <a:r>
              <a:rPr sz="14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take</a:t>
            </a:r>
            <a:r>
              <a:rPr sz="14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into</a:t>
            </a:r>
            <a:r>
              <a:rPr sz="14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account</a:t>
            </a:r>
            <a:r>
              <a:rPr sz="14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when</a:t>
            </a:r>
            <a:r>
              <a:rPr sz="14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4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SpaceX</a:t>
            </a:r>
            <a:r>
              <a:rPr sz="14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bid</a:t>
            </a:r>
            <a:r>
              <a:rPr sz="14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would</a:t>
            </a:r>
            <a:r>
              <a:rPr sz="14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likely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 include</a:t>
            </a:r>
            <a:r>
              <a:rPr sz="14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discount</a:t>
            </a:r>
            <a:endParaRPr sz="140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612775">
              <a:lnSpc>
                <a:spcPct val="100000"/>
              </a:lnSpc>
              <a:spcBef>
                <a:spcPts val="130"/>
              </a:spcBef>
            </a:pPr>
            <a:r>
              <a:rPr dirty="0"/>
              <a:t>EXECUTIVE</a:t>
            </a:r>
            <a:r>
              <a:rPr spc="120" dirty="0"/>
              <a:t> </a:t>
            </a:r>
            <a:r>
              <a:rPr spc="-1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800" y="1524000"/>
            <a:ext cx="6821170" cy="4154086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105410" indent="-228600">
              <a:lnSpc>
                <a:spcPts val="195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000" dirty="0" err="1">
                <a:solidFill>
                  <a:schemeClr val="tx1"/>
                </a:solidFill>
                <a:latin typeface="Calibri"/>
                <a:cs typeface="Calibri"/>
              </a:rPr>
              <a:t>SpaceY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a newcomer in the commercial rocket launch industry, is gearing up to compete with SpaceX. SpaceX offers launch services with a starting price of $62 million, which includes the provision to reserve some fuel for the first stage rocket booster's landing, enabling it to be reused.</a:t>
            </a:r>
          </a:p>
          <a:p>
            <a:pPr marL="241300" marR="105410" indent="-228600">
              <a:lnSpc>
                <a:spcPts val="195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According to SpaceX's public statements, the cost of building a first stage Falcon 9 booster is estimated to be over $15 million, not factoring in R&amp;D cost recovery or profit margins.</a:t>
            </a:r>
          </a:p>
          <a:p>
            <a:pPr marL="241300" marR="105410" indent="-228600">
              <a:lnSpc>
                <a:spcPts val="195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The models developed in this report have shown an 83.3% accuracy in predicting the successful landing of the first stage rocket booster based on mission parameters such as payload mass and the desired orbit.</a:t>
            </a:r>
          </a:p>
          <a:p>
            <a:pPr marL="241300" marR="105410" indent="-228600">
              <a:lnSpc>
                <a:spcPts val="195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This accuracy allows </a:t>
            </a:r>
            <a:r>
              <a:rPr lang="en-US" sz="2000" dirty="0" err="1">
                <a:solidFill>
                  <a:schemeClr val="tx1"/>
                </a:solidFill>
                <a:latin typeface="Calibri"/>
                <a:cs typeface="Calibri"/>
              </a:rPr>
              <a:t>SpaceY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 to enhance its competitive bidding strategy against SpaceX by using the predicted first stage landing success as an indicator of launch cost.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0" y="1600200"/>
            <a:ext cx="35814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APPENDIX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447800"/>
            <a:ext cx="11277600" cy="417357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Notebooks</a:t>
            </a:r>
            <a:r>
              <a:rPr sz="1250" spc="1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5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recreate</a:t>
            </a:r>
            <a:r>
              <a:rPr sz="1250" spc="2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dataset,</a:t>
            </a:r>
            <a:r>
              <a:rPr sz="12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analysis,</a:t>
            </a:r>
            <a:r>
              <a:rPr sz="12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2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models: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lang="tr-TR" sz="11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https://github.com/ogulcanakca/Applied-Data-Science-Capstone/blob/486828a851d989d3705bc50855b69dd2f6e55a2a/SpaceX_Machine_Learning_Prediction_Part_5.jupyterlite.ipynb</a:t>
            </a:r>
          </a:p>
          <a:p>
            <a:pPr marL="698500" lvl="1" indent="-3429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lang="tr-TR" sz="11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https://github.com/ogulcanakca/Applied-Data-Science-Capstone/blob/486828a851d989d3705bc50855b69dd2f6e55a2a/jupyter-labs-eda-dataviz.ipynb</a:t>
            </a:r>
            <a:endParaRPr lang="tr-TR" sz="1100" u="sng" dirty="0">
              <a:solidFill>
                <a:schemeClr val="tx1"/>
              </a:solidFill>
              <a:uFill>
                <a:solidFill>
                  <a:srgbClr val="0462C1"/>
                </a:solidFill>
              </a:uFill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lang="tr-TR" sz="11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https://github.com/ogulcanakca/Applied-Data-Science-Capstone/blob/486828a851d989d3705bc50855b69dd2f6e55a2a/jupyter-labs-eda-sql-coursera_sqllite.ipynb</a:t>
            </a:r>
            <a:endParaRPr lang="tr-TR" sz="1100" u="sng" dirty="0">
              <a:solidFill>
                <a:schemeClr val="tx1"/>
              </a:solidFill>
              <a:uFill>
                <a:solidFill>
                  <a:srgbClr val="0462C1"/>
                </a:solidFill>
              </a:uFill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lang="tr-TR" sz="11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https://github.com/ogulcanakca/Applied-Data-Science-Capstone/blob/486828a851d989d3705bc50855b69dd2f6e55a2a/jupyter-labs-spacex-data-collection-api.ipynb</a:t>
            </a:r>
            <a:endParaRPr lang="tr-TR" sz="1100" u="sng" dirty="0">
              <a:solidFill>
                <a:schemeClr val="tx1"/>
              </a:solidFill>
              <a:uFill>
                <a:solidFill>
                  <a:srgbClr val="0462C1"/>
                </a:solidFill>
              </a:uFill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lang="tr-TR" sz="11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https://github.com/ogulcanakca/Applied-Data-Science-Capstone/blob/486828a851d989d3705bc50855b69dd2f6e55a2a/jupyter-labs-webscraping.ipynb</a:t>
            </a:r>
            <a:endParaRPr lang="tr-TR" sz="1100" u="sng" dirty="0">
              <a:solidFill>
                <a:schemeClr val="tx1"/>
              </a:solidFill>
              <a:uFill>
                <a:solidFill>
                  <a:srgbClr val="0462C1"/>
                </a:solidFill>
              </a:uFill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lang="tr-TR" sz="11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https://github.com/ogulcanakca/Applied-Data-Science-Capstone/blob/486828a851d989d3705bc50855b69dd2f6e55a2a/lab_jupyter_launch_site_location.ipynb</a:t>
            </a:r>
            <a:endParaRPr lang="tr-TR" sz="1100" u="sng" dirty="0">
              <a:solidFill>
                <a:schemeClr val="tx1"/>
              </a:solidFill>
              <a:uFill>
                <a:solidFill>
                  <a:srgbClr val="0462C1"/>
                </a:solidFill>
              </a:uFill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lang="tr-TR" sz="11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https://github.com/ogulcanakca/Applied-Data-Science-Capstone/blob/486828a851d989d3705bc50855b69dd2f6e55a2a/labs-jupyter-spacex-Data%20wrangling.ipynb</a:t>
            </a:r>
            <a:endParaRPr lang="tr-TR" sz="1100" u="sng" dirty="0">
              <a:solidFill>
                <a:schemeClr val="tx1"/>
              </a:solidFill>
              <a:uFill>
                <a:solidFill>
                  <a:srgbClr val="0462C1"/>
                </a:solidFill>
              </a:uFill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0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lang="tr-TR" sz="11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https://github.com/ogulcanakca/Applied-Data-Science-Capstone/blob/486828a851d989d3705bc50855b69dd2f6e55a2a/spacex_dash_app.py</a:t>
            </a:r>
            <a:endParaRPr lang="tr-TR" sz="1100" u="sng" dirty="0">
              <a:solidFill>
                <a:schemeClr val="tx1"/>
              </a:solidFill>
              <a:uFill>
                <a:solidFill>
                  <a:srgbClr val="0462C1"/>
                </a:solidFill>
              </a:u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Acknowledgments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698500" algn="l"/>
              </a:tabLst>
            </a:pP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Thank</a:t>
            </a:r>
            <a:r>
              <a:rPr sz="11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you</a:t>
            </a:r>
            <a:r>
              <a:rPr sz="11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1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Joseph</a:t>
            </a:r>
            <a:r>
              <a:rPr sz="11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Santarcangelo</a:t>
            </a:r>
            <a:r>
              <a:rPr sz="11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at</a:t>
            </a:r>
            <a:r>
              <a:rPr sz="11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IBM</a:t>
            </a:r>
            <a:r>
              <a:rPr sz="11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for creating</a:t>
            </a:r>
            <a:r>
              <a:rPr sz="11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1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course</a:t>
            </a:r>
            <a:r>
              <a:rPr sz="11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1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chemeClr val="tx1"/>
                </a:solidFill>
                <a:latin typeface="Calibri"/>
                <a:cs typeface="Calibri"/>
              </a:rPr>
              <a:t>materials</a:t>
            </a:r>
            <a:endParaRPr lang="tr-TR" sz="1100" spc="-1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tr-TR" sz="1600" u="heavy" spc="-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</a:t>
            </a:r>
            <a:r>
              <a:rPr lang="tr-TR" sz="11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:</a:t>
            </a:r>
            <a:endParaRPr lang="tr-TR" sz="1100" dirty="0">
              <a:latin typeface="Carlito"/>
              <a:cs typeface="Carlito"/>
            </a:endParaRPr>
          </a:p>
          <a:p>
            <a:pPr lvl="8" algn="l"/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Rav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Ahuja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, Alex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Aklson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Aije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Egwaikhide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Svetlana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Levitan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, Romeo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Kienzler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Polong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 Lin, Joseph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Santarcangelo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, Azim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Hirjani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Hima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Vasudevan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Saishruthi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Swaminathan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,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Saeed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Aghabozorgi</a:t>
            </a:r>
            <a:r>
              <a:rPr lang="tr-TR" sz="1100" b="1" i="0" dirty="0">
                <a:solidFill>
                  <a:srgbClr val="24292F"/>
                </a:solidFill>
                <a:effectLst/>
                <a:latin typeface="-apple-system"/>
              </a:rPr>
              <a:t>, Yan </a:t>
            </a:r>
            <a:r>
              <a:rPr lang="tr-TR" sz="1100" b="1" i="0" dirty="0" err="1">
                <a:solidFill>
                  <a:srgbClr val="24292F"/>
                </a:solidFill>
                <a:effectLst/>
                <a:latin typeface="-apple-system"/>
              </a:rPr>
              <a:t>Luo</a:t>
            </a:r>
            <a:endParaRPr lang="tr-TR" sz="11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355600" lvl="1">
              <a:lnSpc>
                <a:spcPct val="100000"/>
              </a:lnSpc>
              <a:spcBef>
                <a:spcPts val="75"/>
              </a:spcBef>
              <a:tabLst>
                <a:tab pos="698500" algn="l"/>
              </a:tabLst>
            </a:pPr>
            <a:endParaRPr lang="tr-TR"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lang="tr-TR" sz="1250" spc="-10" dirty="0" err="1">
                <a:solidFill>
                  <a:schemeClr val="tx1"/>
                </a:solidFill>
                <a:latin typeface="Calibri"/>
                <a:cs typeface="Calibri"/>
              </a:rPr>
              <a:t>References</a:t>
            </a:r>
            <a:endParaRPr lang="tr-TR"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3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100" u="sng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https://datascience.stackexchange.com/a/33050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lvl="2" indent="-342900">
              <a:lnSpc>
                <a:spcPct val="100000"/>
              </a:lnSpc>
              <a:spcBef>
                <a:spcPts val="185"/>
              </a:spcBef>
              <a:buFont typeface="Arial"/>
              <a:buChar char="•"/>
              <a:tabLst>
                <a:tab pos="1156335" algn="l"/>
              </a:tabLst>
            </a:pPr>
            <a:r>
              <a:rPr sz="950" dirty="0">
                <a:solidFill>
                  <a:schemeClr val="tx1"/>
                </a:solidFill>
                <a:latin typeface="Calibri"/>
                <a:cs typeface="Calibri"/>
              </a:rPr>
              <a:t>Explanation</a:t>
            </a:r>
            <a:r>
              <a:rPr sz="9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9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chemeClr val="tx1"/>
                </a:solidFill>
                <a:latin typeface="Calibri"/>
                <a:cs typeface="Calibri"/>
              </a:rPr>
              <a:t>why</a:t>
            </a:r>
            <a:r>
              <a:rPr sz="950" spc="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chemeClr val="tx1"/>
                </a:solidFill>
                <a:latin typeface="Calibri"/>
                <a:cs typeface="Calibri"/>
              </a:rPr>
              <a:t>you</a:t>
            </a:r>
            <a:r>
              <a:rPr sz="9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chemeClr val="tx1"/>
                </a:solidFill>
                <a:latin typeface="Calibri"/>
                <a:cs typeface="Calibri"/>
              </a:rPr>
              <a:t>would</a:t>
            </a:r>
            <a:r>
              <a:rPr sz="9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chemeClr val="tx1"/>
                </a:solidFill>
                <a:latin typeface="Calibri"/>
                <a:cs typeface="Calibri"/>
              </a:rPr>
              <a:t>rebuild</a:t>
            </a:r>
            <a:r>
              <a:rPr sz="9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chemeClr val="tx1"/>
                </a:solidFill>
                <a:latin typeface="Calibri"/>
                <a:cs typeface="Calibri"/>
              </a:rPr>
              <a:t>your</a:t>
            </a:r>
            <a:r>
              <a:rPr sz="9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r>
              <a:rPr sz="950" spc="3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chemeClr val="tx1"/>
                </a:solidFill>
                <a:latin typeface="Calibri"/>
                <a:cs typeface="Calibri"/>
              </a:rPr>
              <a:t>using</a:t>
            </a:r>
            <a:r>
              <a:rPr sz="95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95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chemeClr val="tx1"/>
                </a:solidFill>
                <a:latin typeface="Calibri"/>
                <a:cs typeface="Calibri"/>
              </a:rPr>
              <a:t>full</a:t>
            </a:r>
            <a:r>
              <a:rPr sz="950" spc="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chemeClr val="tx1"/>
                </a:solidFill>
                <a:latin typeface="Calibri"/>
                <a:cs typeface="Calibri"/>
              </a:rPr>
              <a:t>dataset</a:t>
            </a:r>
            <a:endParaRPr sz="9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8500" lvl="1" indent="-342900">
              <a:lnSpc>
                <a:spcPct val="100000"/>
              </a:lnSpc>
              <a:spcBef>
                <a:spcPts val="135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100" u="sng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https://www.spacex.com/vehicles/falcon-</a:t>
            </a:r>
            <a:r>
              <a:rPr sz="1100" u="sng" spc="-2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9/</a:t>
            </a:r>
            <a:endParaRPr sz="11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lvl="2" indent="-3429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1156335" algn="l"/>
              </a:tabLst>
            </a:pPr>
            <a:r>
              <a:rPr sz="950" spc="10" dirty="0">
                <a:solidFill>
                  <a:schemeClr val="tx1"/>
                </a:solidFill>
                <a:latin typeface="Calibri"/>
                <a:cs typeface="Calibri"/>
              </a:rPr>
              <a:t>Source</a:t>
            </a:r>
            <a:r>
              <a:rPr sz="9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9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chemeClr val="tx1"/>
                </a:solidFill>
                <a:latin typeface="Calibri"/>
                <a:cs typeface="Calibri"/>
              </a:rPr>
              <a:t>SpaceX's</a:t>
            </a:r>
            <a:r>
              <a:rPr sz="9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chemeClr val="tx1"/>
                </a:solidFill>
                <a:latin typeface="Calibri"/>
                <a:cs typeface="Calibri"/>
              </a:rPr>
              <a:t>advertised $62</a:t>
            </a:r>
            <a:r>
              <a:rPr sz="9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spc="10" dirty="0">
                <a:solidFill>
                  <a:schemeClr val="tx1"/>
                </a:solidFill>
                <a:latin typeface="Calibri"/>
                <a:cs typeface="Calibri"/>
              </a:rPr>
              <a:t>million launch</a:t>
            </a:r>
            <a:r>
              <a:rPr sz="9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950" spc="-20" dirty="0" err="1">
                <a:solidFill>
                  <a:schemeClr val="tx1"/>
                </a:solidFill>
                <a:latin typeface="Calibri"/>
                <a:cs typeface="Calibri"/>
              </a:rPr>
              <a:t>pric</a:t>
            </a:r>
            <a:r>
              <a:rPr lang="tr-TR" sz="950" spc="-20" dirty="0">
                <a:solidFill>
                  <a:schemeClr val="tx1"/>
                </a:solidFill>
                <a:latin typeface="Calibri"/>
                <a:cs typeface="Calibri"/>
              </a:rPr>
              <a:t>e</a:t>
            </a:r>
          </a:p>
          <a:p>
            <a:pPr marL="813435" lvl="2">
              <a:lnSpc>
                <a:spcPct val="100000"/>
              </a:lnSpc>
              <a:spcBef>
                <a:spcPts val="180"/>
              </a:spcBef>
              <a:tabLst>
                <a:tab pos="1156335" algn="l"/>
              </a:tabLst>
            </a:pPr>
            <a:endParaRPr lang="tr-TR" sz="9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3435" lvl="2">
              <a:lnSpc>
                <a:spcPct val="100000"/>
              </a:lnSpc>
              <a:spcBef>
                <a:spcPts val="180"/>
              </a:spcBef>
              <a:tabLst>
                <a:tab pos="1156335" algn="l"/>
              </a:tabLst>
            </a:pPr>
            <a:endParaRPr lang="tr-TR" sz="9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46" y="253166"/>
            <a:ext cx="8244003" cy="66048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94146" y="496728"/>
            <a:ext cx="1997853" cy="20965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77277" y="3414699"/>
            <a:ext cx="314722" cy="5301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26485" y="4250451"/>
            <a:ext cx="2765513" cy="260754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396583" y="284208"/>
            <a:ext cx="3796029" cy="14604"/>
          </a:xfrm>
          <a:custGeom>
            <a:avLst/>
            <a:gdLst/>
            <a:ahLst/>
            <a:cxnLst/>
            <a:rect l="l" t="t" r="r" b="b"/>
            <a:pathLst>
              <a:path w="3796029" h="14604">
                <a:moveTo>
                  <a:pt x="0" y="0"/>
                </a:moveTo>
                <a:lnTo>
                  <a:pt x="3795417" y="0"/>
                </a:lnTo>
                <a:lnTo>
                  <a:pt x="3795417" y="14327"/>
                </a:lnTo>
                <a:lnTo>
                  <a:pt x="0" y="143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39415" y="3828631"/>
            <a:ext cx="153670" cy="316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00" spc="-210" dirty="0">
                <a:solidFill>
                  <a:srgbClr val="808279"/>
                </a:solidFill>
                <a:latin typeface="Times New Roman"/>
                <a:cs typeface="Times New Roman"/>
              </a:rPr>
              <a:t>....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2931" y="4814023"/>
            <a:ext cx="14922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90" dirty="0">
                <a:solidFill>
                  <a:srgbClr val="9A8787"/>
                </a:solidFill>
                <a:latin typeface="Times New Roman"/>
                <a:cs typeface="Times New Roman"/>
              </a:rPr>
              <a:t>,..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06588" y="5067136"/>
            <a:ext cx="1054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0" dirty="0">
                <a:solidFill>
                  <a:srgbClr val="A1979E"/>
                </a:solidFill>
                <a:latin typeface="Segoe UI Symbol"/>
                <a:cs typeface="Segoe UI Symbol"/>
              </a:rPr>
              <a:t>✓</a:t>
            </a:r>
            <a:endParaRPr sz="1100">
              <a:latin typeface="Segoe UI Symbol"/>
              <a:cs typeface="Segoe UI Symbo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648970">
              <a:lnSpc>
                <a:spcPct val="100000"/>
              </a:lnSpc>
              <a:spcBef>
                <a:spcPts val="130"/>
              </a:spcBef>
            </a:pPr>
            <a:r>
              <a:rPr dirty="0"/>
              <a:t>INTRODUCTION:</a:t>
            </a:r>
            <a:r>
              <a:rPr spc="165" dirty="0"/>
              <a:t> </a:t>
            </a:r>
            <a:r>
              <a:rPr spc="-10" dirty="0"/>
              <a:t>BACKGROUND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700" y="2257425"/>
            <a:ext cx="3781425" cy="4476750"/>
            <a:chOff x="266700" y="2257425"/>
            <a:chExt cx="3781425" cy="44767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600" y="2257425"/>
              <a:ext cx="3057525" cy="30575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468876" y="2220594"/>
            <a:ext cx="6897370" cy="329962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5600" indent="-342900">
              <a:lnSpc>
                <a:spcPts val="2345"/>
              </a:lnSpc>
              <a:spcBef>
                <a:spcPts val="13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This</a:t>
            </a:r>
            <a:r>
              <a:rPr lang="en-US" sz="215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report</a:t>
            </a:r>
            <a:r>
              <a:rPr lang="en-US" sz="2150" spc="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has</a:t>
            </a:r>
            <a:r>
              <a:rPr lang="en-US" sz="2150" spc="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been</a:t>
            </a:r>
            <a:r>
              <a:rPr lang="en-US" sz="21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prepared</a:t>
            </a:r>
            <a:r>
              <a:rPr lang="en-US" sz="21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as</a:t>
            </a:r>
            <a:r>
              <a:rPr lang="en-US" sz="21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part</a:t>
            </a:r>
            <a:r>
              <a:rPr lang="en-US" sz="215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lang="en-US" sz="215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lang="en-US" sz="215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tr-TR" sz="2400" u="heavy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</a:t>
            </a:r>
            <a:r>
              <a:rPr lang="tr-TR" sz="2400" u="heavy" spc="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400" u="heavy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lang="tr-TR" sz="2400" u="heavy" spc="-8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400" u="heavy" dirty="0" err="1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Science</a:t>
            </a:r>
            <a:r>
              <a:rPr lang="tr-TR" sz="2400" u="heavy" spc="-2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400" u="heavy" spc="-1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Professional</a:t>
            </a:r>
            <a:r>
              <a:rPr lang="tr-TR" sz="2400" u="heavy" spc="-70" dirty="0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tr-TR" sz="2400" u="heavy" spc="-10" dirty="0" err="1">
                <a:solidFill>
                  <a:srgbClr val="0000FF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Certification</a:t>
            </a:r>
            <a:r>
              <a:rPr lang="tr-TR" sz="2400" u="heavy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tr-TR" sz="2400" u="heavy" spc="-10" dirty="0">
              <a:solidFill>
                <a:schemeClr val="tx1"/>
              </a:solidFill>
              <a:uFill>
                <a:solidFill>
                  <a:srgbClr val="0462C1"/>
                </a:solidFill>
              </a:uFill>
              <a:latin typeface="Calibri"/>
              <a:cs typeface="Calibri"/>
            </a:endParaRPr>
          </a:p>
          <a:p>
            <a:pPr marL="355600" indent="-342900">
              <a:lnSpc>
                <a:spcPts val="2345"/>
              </a:lnSpc>
              <a:spcBef>
                <a:spcPts val="130"/>
              </a:spcBef>
              <a:buFont typeface="Arial"/>
              <a:buChar char="•"/>
              <a:tabLst>
                <a:tab pos="355600" algn="l"/>
              </a:tabLst>
            </a:pPr>
            <a:endParaRPr lang="en-US" sz="2150" dirty="0">
              <a:latin typeface="Calibri"/>
              <a:cs typeface="Calibri"/>
            </a:endParaRPr>
          </a:p>
          <a:p>
            <a:pPr marL="355600" indent="-342900">
              <a:lnSpc>
                <a:spcPts val="2345"/>
              </a:lnSpc>
              <a:spcBef>
                <a:spcPts val="130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150" dirty="0">
                <a:latin typeface="Calibri"/>
                <a:cs typeface="Calibri"/>
              </a:rPr>
              <a:t>In this final project, I assume the position of a data scientist at </a:t>
            </a:r>
            <a:r>
              <a:rPr lang="en-US" sz="2150" dirty="0" err="1">
                <a:latin typeface="Calibri"/>
                <a:cs typeface="Calibri"/>
              </a:rPr>
              <a:t>SpaceY</a:t>
            </a:r>
            <a:r>
              <a:rPr lang="en-US" sz="2150" dirty="0">
                <a:latin typeface="Calibri"/>
                <a:cs typeface="Calibri"/>
              </a:rPr>
              <a:t>, a recently established rocket company. Leveraging the insights and models presented in this report, </a:t>
            </a:r>
            <a:r>
              <a:rPr lang="en-US" sz="2150" dirty="0" err="1">
                <a:latin typeface="Calibri"/>
                <a:cs typeface="Calibri"/>
              </a:rPr>
              <a:t>SpaceY</a:t>
            </a:r>
            <a:r>
              <a:rPr lang="en-US" sz="2150" dirty="0">
                <a:latin typeface="Calibri"/>
                <a:cs typeface="Calibri"/>
              </a:rPr>
              <a:t> can now enhance its competitive advantage by making more knowledgeable and strategic bids when competing with SpaceX for rocket launch contracts.</a:t>
            </a:r>
          </a:p>
          <a:p>
            <a:pPr marL="355600" indent="-342900">
              <a:lnSpc>
                <a:spcPts val="2345"/>
              </a:lnSpc>
              <a:spcBef>
                <a:spcPts val="130"/>
              </a:spcBef>
              <a:buFont typeface="Arial"/>
              <a:buChar char="•"/>
              <a:tabLst>
                <a:tab pos="355600" algn="l"/>
              </a:tabLst>
            </a:pPr>
            <a:endParaRPr lang="en-US" sz="2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8587" rIns="0" bIns="0" rtlCol="0">
            <a:spAutoFit/>
          </a:bodyPr>
          <a:lstStyle/>
          <a:p>
            <a:pPr marL="648970">
              <a:lnSpc>
                <a:spcPct val="100000"/>
              </a:lnSpc>
              <a:spcBef>
                <a:spcPts val="130"/>
              </a:spcBef>
            </a:pPr>
            <a:r>
              <a:rPr dirty="0"/>
              <a:t>INTRODUCTION:</a:t>
            </a:r>
            <a:r>
              <a:rPr spc="140" dirty="0"/>
              <a:t> </a:t>
            </a:r>
            <a:r>
              <a:rPr dirty="0"/>
              <a:t>BUSINESS</a:t>
            </a:r>
            <a:r>
              <a:rPr spc="140" dirty="0"/>
              <a:t> </a:t>
            </a:r>
            <a:r>
              <a:rPr spc="-10" dirty="0"/>
              <a:t>PROBLEM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700" y="1552575"/>
            <a:ext cx="4924425" cy="5181600"/>
            <a:chOff x="266700" y="1552575"/>
            <a:chExt cx="4924425" cy="5181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7675" y="1552575"/>
              <a:ext cx="4743450" cy="26384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449189" y="1537080"/>
            <a:ext cx="6148705" cy="4078104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355600" marR="168910" indent="-343535">
              <a:lnSpc>
                <a:spcPct val="91700"/>
              </a:lnSpc>
              <a:spcBef>
                <a:spcPts val="34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SpaceX promotes Falcon 9 rocket launches at a price point of $62 million, provided that the first stage of their rockets can be reclaimed and reused. </a:t>
            </a:r>
            <a:endParaRPr lang="tr-TR"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355600" marR="168910" indent="-343535">
              <a:lnSpc>
                <a:spcPct val="91700"/>
              </a:lnSpc>
              <a:spcBef>
                <a:spcPts val="34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It's important to note that the estimated cost of manufacturing the first stage alone is projected to be over $15 million, excluding considerations for recouping research and development expenses or adding profit margins to the equation</a:t>
            </a:r>
          </a:p>
          <a:p>
            <a:pPr marL="355600" marR="168910" indent="-343535">
              <a:lnSpc>
                <a:spcPct val="91700"/>
              </a:lnSpc>
              <a:spcBef>
                <a:spcPts val="345"/>
              </a:spcBef>
              <a:buFont typeface="Arial"/>
              <a:buChar char="•"/>
              <a:tabLst>
                <a:tab pos="355600" algn="l"/>
              </a:tabLst>
            </a:pPr>
            <a:r>
              <a:rPr lang="en-US" sz="2150" dirty="0">
                <a:solidFill>
                  <a:schemeClr val="tx1"/>
                </a:solidFill>
                <a:latin typeface="Calibri"/>
                <a:cs typeface="Calibri"/>
              </a:rPr>
              <a:t>In light of these factors, the primary objective of this report is to develop an accurate predictive model that can gauge the likelihood of a successful first stage rocket landing.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932" y="1783016"/>
            <a:ext cx="8493760" cy="25819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21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this</a:t>
            </a:r>
            <a:r>
              <a:rPr sz="21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report</a:t>
            </a:r>
            <a:r>
              <a:rPr sz="2150" spc="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21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215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science</a:t>
            </a:r>
            <a:r>
              <a:rPr sz="2150" spc="1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methodology</a:t>
            </a:r>
            <a:r>
              <a:rPr sz="2150" spc="2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used</a:t>
            </a:r>
            <a:r>
              <a:rPr sz="215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can</a:t>
            </a:r>
            <a:r>
              <a:rPr sz="215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be</a:t>
            </a:r>
            <a:r>
              <a:rPr sz="21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outlined</a:t>
            </a:r>
            <a:r>
              <a:rPr sz="21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as</a:t>
            </a:r>
            <a:r>
              <a:rPr sz="21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such: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21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collection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350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215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wrangling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Exploratory</a:t>
            </a:r>
            <a:r>
              <a:rPr sz="21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215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analysis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21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visualization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345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Model</a:t>
            </a:r>
            <a:r>
              <a:rPr sz="21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development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927100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Reporting</a:t>
            </a:r>
            <a:r>
              <a:rPr sz="2150" spc="114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results</a:t>
            </a:r>
            <a:r>
              <a:rPr sz="21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215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stakeholders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00" y="6229348"/>
            <a:ext cx="2628900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7276" y="1765141"/>
            <a:ext cx="6915150" cy="3145732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240665" algn="l"/>
              </a:tabLst>
            </a:pPr>
            <a:r>
              <a:rPr sz="215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215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tx1"/>
                </a:solidFill>
                <a:latin typeface="Calibri"/>
                <a:cs typeface="Calibri"/>
              </a:rPr>
              <a:t>Collection</a:t>
            </a:r>
            <a:endParaRPr sz="21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320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800" u="heavy" spc="-2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lvl="2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1156335" algn="l"/>
              </a:tabLst>
            </a:pP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Acquired</a:t>
            </a:r>
            <a:r>
              <a:rPr sz="14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historical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 launch</a:t>
            </a:r>
            <a:r>
              <a:rPr sz="14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4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14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</a:t>
            </a:r>
            <a:r>
              <a:rPr sz="1400" u="sng" spc="2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sz="1400" u="sng" spc="-1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REST</a:t>
            </a:r>
            <a:r>
              <a:rPr sz="1400" u="sng" spc="-8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sz="1400" u="sng" spc="3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</a:t>
            </a:r>
            <a:r>
              <a:rPr sz="1400" u="sng" spc="-3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SpaceX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161353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Requested</a:t>
            </a:r>
            <a:r>
              <a:rPr sz="1200" spc="-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2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parsed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SpaceX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2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using</a:t>
            </a:r>
            <a:r>
              <a:rPr sz="12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GET</a:t>
            </a:r>
            <a:r>
              <a:rPr sz="12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request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161353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Filtered</a:t>
            </a:r>
            <a:r>
              <a:rPr sz="12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dataframe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only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include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Falcon</a:t>
            </a:r>
            <a:r>
              <a:rPr sz="12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9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launches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1613535" algn="l"/>
              </a:tabLst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Replaced</a:t>
            </a:r>
            <a:r>
              <a:rPr sz="12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missing</a:t>
            </a:r>
            <a:r>
              <a:rPr sz="12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payload</a:t>
            </a:r>
            <a:r>
              <a:rPr sz="12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mass</a:t>
            </a:r>
            <a:r>
              <a:rPr sz="12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values</a:t>
            </a:r>
            <a:r>
              <a:rPr sz="12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classified</a:t>
            </a:r>
            <a:r>
              <a:rPr sz="12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missions</a:t>
            </a:r>
            <a:r>
              <a:rPr sz="12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with</a:t>
            </a:r>
            <a:r>
              <a:rPr sz="12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mean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0"/>
              </a:spcBef>
              <a:buClr>
                <a:srgbClr val="006FC0"/>
              </a:buClr>
              <a:buFont typeface="Arial"/>
              <a:buChar char="•"/>
              <a:tabLst>
                <a:tab pos="698500" algn="l"/>
              </a:tabLst>
            </a:pPr>
            <a:r>
              <a:rPr sz="1800" u="heavy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</a:t>
            </a:r>
            <a:r>
              <a:rPr sz="1800" u="heavy" spc="-4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u="heavy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Scraping</a:t>
            </a:r>
            <a:endParaRPr sz="18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156335" marR="5080" lvl="2" indent="-229235">
              <a:lnSpc>
                <a:spcPts val="1580"/>
              </a:lnSpc>
              <a:spcBef>
                <a:spcPts val="480"/>
              </a:spcBef>
              <a:buFont typeface="Arial"/>
              <a:buChar char="•"/>
              <a:tabLst>
                <a:tab pos="1156335" algn="l"/>
              </a:tabLst>
            </a:pP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Acquired</a:t>
            </a:r>
            <a:r>
              <a:rPr sz="1400" spc="-75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historical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launch</a:t>
            </a:r>
            <a:r>
              <a:rPr sz="1400" spc="-70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</a:t>
            </a:r>
            <a:r>
              <a:rPr sz="1400" spc="-90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page</a:t>
            </a:r>
            <a:r>
              <a:rPr sz="1400" spc="5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'List</a:t>
            </a:r>
            <a:r>
              <a:rPr sz="1400" u="sng" spc="-2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</a:t>
            </a:r>
            <a:r>
              <a:rPr sz="1400" u="sng" spc="2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Falcon</a:t>
            </a:r>
            <a:r>
              <a:rPr sz="1400" u="sng" spc="-7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</a:t>
            </a:r>
            <a:r>
              <a:rPr sz="1400" u="sng" spc="-45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sz="1400" u="sng" spc="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Falcon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Heavy</a:t>
            </a:r>
            <a:r>
              <a:rPr sz="1400" u="sng" spc="-5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400" u="sng" spc="-10" dirty="0">
                <a:solidFill>
                  <a:schemeClr val="tx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Launches'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284"/>
              </a:spcBef>
              <a:buFont typeface="Arial"/>
              <a:buChar char="•"/>
              <a:tabLst>
                <a:tab pos="161353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Requested</a:t>
            </a:r>
            <a:r>
              <a:rPr sz="12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20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Falcon9</a:t>
            </a:r>
            <a:r>
              <a:rPr sz="1200" spc="-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200" spc="-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Wiki</a:t>
            </a:r>
            <a:r>
              <a:rPr sz="120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page</a:t>
            </a:r>
            <a:r>
              <a:rPr sz="12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12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its</a:t>
            </a:r>
            <a:r>
              <a:rPr sz="12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Wikipedia</a:t>
            </a:r>
            <a:r>
              <a:rPr sz="12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URL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61353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Extracted</a:t>
            </a:r>
            <a:r>
              <a:rPr sz="12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all</a:t>
            </a:r>
            <a:r>
              <a:rPr sz="12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column/variable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 names</a:t>
            </a:r>
            <a:r>
              <a:rPr sz="12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20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HTML</a:t>
            </a:r>
            <a:r>
              <a:rPr sz="12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table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header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613535" lvl="3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1613535" algn="l"/>
              </a:tabLst>
            </a:pP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Parsed</a:t>
            </a:r>
            <a:r>
              <a:rPr sz="12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200" spc="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table</a:t>
            </a:r>
            <a:r>
              <a:rPr sz="12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converted</a:t>
            </a:r>
            <a:r>
              <a:rPr sz="12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it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into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2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Pandas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 data</a:t>
            </a:r>
            <a:r>
              <a:rPr sz="12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frame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10429" y="5208841"/>
            <a:ext cx="60007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Note: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Falcon</a:t>
            </a:r>
            <a:r>
              <a:rPr sz="12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9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2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dataset</a:t>
            </a:r>
            <a:r>
              <a:rPr sz="1200" spc="-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was</a:t>
            </a:r>
            <a:r>
              <a:rPr sz="12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limited</a:t>
            </a:r>
            <a:r>
              <a:rPr sz="12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launches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before</a:t>
            </a:r>
            <a:r>
              <a:rPr sz="12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December</a:t>
            </a:r>
            <a:r>
              <a:rPr sz="1200" spc="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7,</a:t>
            </a:r>
            <a:r>
              <a:rPr sz="12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2020</a:t>
            </a:r>
            <a:r>
              <a:rPr sz="120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per</a:t>
            </a:r>
            <a:r>
              <a:rPr sz="12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instructions.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6700" y="1828800"/>
            <a:ext cx="3552825" cy="4905375"/>
            <a:chOff x="266700" y="1828800"/>
            <a:chExt cx="3552825" cy="4905375"/>
          </a:xfrm>
        </p:grpSpPr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3500" y="1828800"/>
              <a:ext cx="2486025" cy="3200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84224" y="5161343"/>
            <a:ext cx="283718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What</a:t>
            </a:r>
            <a:r>
              <a:rPr sz="12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the first</a:t>
            </a:r>
            <a:r>
              <a:rPr sz="12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page</a:t>
            </a:r>
            <a:r>
              <a:rPr sz="1200" spc="-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2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2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2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looked</a:t>
            </a:r>
            <a:r>
              <a:rPr sz="120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chemeClr val="tx1"/>
                </a:solidFill>
                <a:latin typeface="Calibri"/>
                <a:cs typeface="Calibri"/>
              </a:rPr>
              <a:t>like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on</a:t>
            </a:r>
            <a:r>
              <a:rPr sz="12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Wikipedia</a:t>
            </a:r>
            <a:r>
              <a:rPr sz="120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prior</a:t>
            </a:r>
            <a:r>
              <a:rPr sz="120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0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chemeClr val="tx1"/>
                </a:solidFill>
                <a:latin typeface="Calibri"/>
                <a:cs typeface="Calibri"/>
              </a:rPr>
              <a:t>web</a:t>
            </a:r>
            <a:r>
              <a:rPr sz="12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chemeClr val="tx1"/>
                </a:solidFill>
                <a:latin typeface="Calibri"/>
                <a:cs typeface="Calibri"/>
              </a:rPr>
              <a:t>scraping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12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367276" y="1765998"/>
            <a:ext cx="6750050" cy="37779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435"/>
              </a:lnSpc>
              <a:spcBef>
                <a:spcPts val="100"/>
              </a:spcBef>
              <a:buClr>
                <a:srgbClr val="006FC0"/>
              </a:buClr>
              <a:buFont typeface="Arial"/>
              <a:buChar char="•"/>
              <a:tabLst>
                <a:tab pos="355600" algn="l"/>
              </a:tabLst>
            </a:pPr>
            <a:r>
              <a:rPr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</a:t>
            </a:r>
            <a:r>
              <a:rPr spc="-7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pc="-1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Wrangling</a:t>
            </a:r>
            <a:endParaRPr spc="-1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12800" lvl="1" indent="-228600">
              <a:lnSpc>
                <a:spcPts val="1955"/>
              </a:lnSpc>
              <a:buFont typeface="Arial"/>
              <a:buChar char="•"/>
              <a:tabLst>
                <a:tab pos="812800" algn="l"/>
              </a:tabLst>
            </a:pP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Explored</a:t>
            </a:r>
            <a:r>
              <a:rPr sz="17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data</a:t>
            </a:r>
            <a:r>
              <a:rPr sz="17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7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determine</a:t>
            </a:r>
            <a:r>
              <a:rPr sz="1700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7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label</a:t>
            </a:r>
            <a:r>
              <a:rPr sz="17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for</a:t>
            </a:r>
            <a:r>
              <a:rPr sz="17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training</a:t>
            </a:r>
            <a:r>
              <a:rPr sz="17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supervised</a:t>
            </a:r>
            <a:r>
              <a:rPr sz="170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models</a:t>
            </a:r>
            <a:endParaRPr sz="17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635" lvl="2" indent="-228600">
              <a:lnSpc>
                <a:spcPts val="1664"/>
              </a:lnSpc>
              <a:spcBef>
                <a:spcPts val="65"/>
              </a:spcBef>
              <a:buFont typeface="Arial"/>
              <a:buChar char="•"/>
              <a:tabLst>
                <a:tab pos="1270635" algn="l"/>
              </a:tabLst>
            </a:pP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Calculated</a:t>
            </a:r>
            <a:r>
              <a:rPr sz="14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4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number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4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launches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on</a:t>
            </a:r>
            <a:r>
              <a:rPr sz="14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14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site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635" lvl="2" indent="-228600">
              <a:lnSpc>
                <a:spcPts val="1655"/>
              </a:lnSpc>
              <a:buFont typeface="Arial"/>
              <a:buChar char="•"/>
              <a:tabLst>
                <a:tab pos="1270635" algn="l"/>
              </a:tabLst>
            </a:pP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Calculated</a:t>
            </a:r>
            <a:r>
              <a:rPr sz="1400" spc="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400" spc="-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number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4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occurrence</a:t>
            </a:r>
            <a:r>
              <a:rPr sz="1400" spc="-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each</a:t>
            </a:r>
            <a:r>
              <a:rPr sz="14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orbit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635" lvl="2" indent="-228600">
              <a:lnSpc>
                <a:spcPts val="1614"/>
              </a:lnSpc>
              <a:buFont typeface="Arial"/>
              <a:buChar char="•"/>
              <a:tabLst>
                <a:tab pos="1270635" algn="l"/>
              </a:tabLst>
            </a:pP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Calculated</a:t>
            </a:r>
            <a:r>
              <a:rPr sz="140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the</a:t>
            </a:r>
            <a:r>
              <a:rPr sz="14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number</a:t>
            </a:r>
            <a:r>
              <a:rPr sz="14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and</a:t>
            </a:r>
            <a:r>
              <a:rPr sz="14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occurrence</a:t>
            </a:r>
            <a:r>
              <a:rPr sz="1400" spc="-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mission</a:t>
            </a:r>
            <a:r>
              <a:rPr sz="14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outcome</a:t>
            </a:r>
            <a:r>
              <a:rPr sz="1400" spc="-1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per</a:t>
            </a:r>
            <a:r>
              <a:rPr sz="1400" spc="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orbit</a:t>
            </a:r>
            <a:r>
              <a:rPr sz="14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type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812800" lvl="1" indent="-228600">
              <a:lnSpc>
                <a:spcPts val="1985"/>
              </a:lnSpc>
              <a:buFont typeface="Arial"/>
              <a:buChar char="•"/>
              <a:tabLst>
                <a:tab pos="812800" algn="l"/>
              </a:tabLst>
            </a:pP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Created</a:t>
            </a:r>
            <a:r>
              <a:rPr sz="1700" spc="-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a</a:t>
            </a:r>
            <a:r>
              <a:rPr sz="1700" spc="-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outcome</a:t>
            </a:r>
            <a:r>
              <a:rPr sz="1700" spc="-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training</a:t>
            </a:r>
            <a:r>
              <a:rPr sz="17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label</a:t>
            </a:r>
            <a:r>
              <a:rPr sz="17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from</a:t>
            </a:r>
            <a:r>
              <a:rPr sz="17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chemeClr val="tx1"/>
                </a:solidFill>
                <a:latin typeface="Calibri"/>
                <a:cs typeface="Calibri"/>
              </a:rPr>
              <a:t>'Outcome'</a:t>
            </a:r>
            <a:r>
              <a:rPr sz="1700" spc="-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chemeClr val="tx1"/>
                </a:solidFill>
                <a:latin typeface="Calibri"/>
                <a:cs typeface="Calibri"/>
              </a:rPr>
              <a:t>column</a:t>
            </a:r>
            <a:endParaRPr sz="17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635" lvl="2" indent="-228600">
              <a:lnSpc>
                <a:spcPts val="1675"/>
              </a:lnSpc>
              <a:buFont typeface="Arial"/>
              <a:buChar char="•"/>
              <a:tabLst>
                <a:tab pos="1270635" algn="l"/>
              </a:tabLst>
            </a:pPr>
            <a:r>
              <a:rPr sz="1400" spc="-20" dirty="0">
                <a:solidFill>
                  <a:schemeClr val="tx1"/>
                </a:solidFill>
                <a:latin typeface="Calibri"/>
                <a:cs typeface="Calibri"/>
              </a:rPr>
              <a:t>Training</a:t>
            </a:r>
            <a:r>
              <a:rPr sz="14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label:</a:t>
            </a:r>
            <a:r>
              <a:rPr sz="1400" spc="3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'Class'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635" lvl="2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1270635" algn="l"/>
              </a:tabLst>
            </a:pP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Class</a:t>
            </a:r>
            <a:r>
              <a:rPr sz="14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=</a:t>
            </a:r>
            <a:r>
              <a:rPr sz="140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0;</a:t>
            </a:r>
            <a:r>
              <a:rPr sz="14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first</a:t>
            </a:r>
            <a:r>
              <a:rPr sz="1400" spc="-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1400" spc="-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14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did</a:t>
            </a:r>
            <a:r>
              <a:rPr sz="1400" spc="-8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not</a:t>
            </a:r>
            <a:r>
              <a:rPr sz="1400" spc="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land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successfully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727835" lvl="3" indent="-227965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None</a:t>
            </a:r>
            <a:r>
              <a:rPr sz="12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None;</a:t>
            </a:r>
            <a:r>
              <a:rPr sz="1250" spc="1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not</a:t>
            </a:r>
            <a:r>
              <a:rPr sz="12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attempted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727835" lvl="3" indent="-22796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None</a:t>
            </a:r>
            <a:r>
              <a:rPr sz="1250" spc="1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ASDS;</a:t>
            </a:r>
            <a:r>
              <a:rPr sz="1250" spc="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unable</a:t>
            </a:r>
            <a:r>
              <a:rPr sz="1250" spc="18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50" spc="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be</a:t>
            </a:r>
            <a:r>
              <a:rPr sz="125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attempted</a:t>
            </a:r>
            <a:r>
              <a:rPr sz="12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due</a:t>
            </a:r>
            <a:r>
              <a:rPr sz="1250" spc="10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to</a:t>
            </a:r>
            <a:r>
              <a:rPr sz="12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launch</a:t>
            </a:r>
            <a:r>
              <a:rPr sz="1250" spc="1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failure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727835" lvl="3" indent="-227965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False</a:t>
            </a:r>
            <a:r>
              <a:rPr sz="1250" spc="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ASDS;</a:t>
            </a:r>
            <a:r>
              <a:rPr sz="1250" spc="1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drone</a:t>
            </a:r>
            <a:r>
              <a:rPr sz="1250" spc="12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ship</a:t>
            </a:r>
            <a:r>
              <a:rPr sz="1250" spc="7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250" spc="1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failed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727835" lvl="3" indent="-22796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False</a:t>
            </a:r>
            <a:r>
              <a:rPr sz="125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Ocean;</a:t>
            </a:r>
            <a:r>
              <a:rPr sz="1250" spc="2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ocean</a:t>
            </a:r>
            <a:r>
              <a:rPr sz="1250" spc="1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2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failed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727835" lvl="3" indent="-22796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False</a:t>
            </a:r>
            <a:r>
              <a:rPr sz="1250" spc="1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RTLS;</a:t>
            </a:r>
            <a:r>
              <a:rPr sz="1250" spc="1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ground</a:t>
            </a:r>
            <a:r>
              <a:rPr sz="12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pad</a:t>
            </a:r>
            <a:r>
              <a:rPr sz="1250" spc="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250" spc="1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failed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270635" lvl="2" indent="-228600">
              <a:lnSpc>
                <a:spcPct val="100000"/>
              </a:lnSpc>
              <a:buFont typeface="Arial"/>
              <a:buChar char="•"/>
              <a:tabLst>
                <a:tab pos="1270635" algn="l"/>
              </a:tabLst>
            </a:pP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Class</a:t>
            </a:r>
            <a:r>
              <a:rPr sz="1400" spc="-4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=</a:t>
            </a:r>
            <a:r>
              <a:rPr sz="1400" spc="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1;</a:t>
            </a:r>
            <a:r>
              <a:rPr sz="1400" spc="-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first</a:t>
            </a:r>
            <a:r>
              <a:rPr sz="1400" spc="-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stage</a:t>
            </a:r>
            <a:r>
              <a:rPr sz="1400" spc="-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booster</a:t>
            </a:r>
            <a:r>
              <a:rPr sz="1400" spc="-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chemeClr val="tx1"/>
                </a:solidFill>
                <a:latin typeface="Calibri"/>
                <a:cs typeface="Calibri"/>
              </a:rPr>
              <a:t>landed</a:t>
            </a:r>
            <a:r>
              <a:rPr sz="1400" spc="-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chemeClr val="tx1"/>
                </a:solidFill>
                <a:latin typeface="Calibri"/>
                <a:cs typeface="Calibri"/>
              </a:rPr>
              <a:t>successfully</a:t>
            </a:r>
            <a:endParaRPr sz="140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727835" lvl="3" indent="-22796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True</a:t>
            </a:r>
            <a:r>
              <a:rPr sz="12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ASDS;</a:t>
            </a:r>
            <a:r>
              <a:rPr sz="1250" spc="16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drone</a:t>
            </a:r>
            <a:r>
              <a:rPr sz="1250" spc="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ship</a:t>
            </a:r>
            <a:r>
              <a:rPr sz="1250" spc="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250" spc="12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succeeded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727835" lvl="3" indent="-22796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True</a:t>
            </a:r>
            <a:r>
              <a:rPr sz="1250" spc="7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RTLS;</a:t>
            </a:r>
            <a:r>
              <a:rPr sz="1250" spc="14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ground</a:t>
            </a:r>
            <a:r>
              <a:rPr sz="1250" spc="3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pad</a:t>
            </a:r>
            <a:r>
              <a:rPr sz="12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250" spc="11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succeeded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  <a:p>
            <a:pPr marL="1727835" lvl="3" indent="-227965">
              <a:lnSpc>
                <a:spcPct val="100000"/>
              </a:lnSpc>
              <a:spcBef>
                <a:spcPts val="80"/>
              </a:spcBef>
              <a:buFont typeface="Arial"/>
              <a:buChar char="•"/>
              <a:tabLst>
                <a:tab pos="1727835" algn="l"/>
              </a:tabLst>
            </a:pP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True</a:t>
            </a:r>
            <a:r>
              <a:rPr sz="1250" spc="5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Ocean;</a:t>
            </a:r>
            <a:r>
              <a:rPr sz="1250" spc="19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ocean</a:t>
            </a:r>
            <a:r>
              <a:rPr sz="1250" spc="16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chemeClr val="tx1"/>
                </a:solidFill>
                <a:latin typeface="Calibri"/>
                <a:cs typeface="Calibri"/>
              </a:rPr>
              <a:t>landing</a:t>
            </a:r>
            <a:r>
              <a:rPr sz="1250" spc="9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chemeClr val="tx1"/>
                </a:solidFill>
                <a:latin typeface="Calibri"/>
                <a:cs typeface="Calibri"/>
              </a:rPr>
              <a:t>succeeded</a:t>
            </a:r>
            <a:endParaRPr sz="125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66700" y="1828800"/>
            <a:ext cx="3600450" cy="4905375"/>
            <a:chOff x="266700" y="1828800"/>
            <a:chExt cx="3600450" cy="49053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5875" y="1828800"/>
              <a:ext cx="2581275" cy="32004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" y="6229348"/>
              <a:ext cx="2628900" cy="504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2401</Words>
  <Application>Microsoft Office PowerPoint</Application>
  <PresentationFormat>Geniş ekran</PresentationFormat>
  <Paragraphs>294</Paragraphs>
  <Slides>31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40" baseType="lpstr">
      <vt:lpstr>-apple-system</vt:lpstr>
      <vt:lpstr>Arial</vt:lpstr>
      <vt:lpstr>Calibri</vt:lpstr>
      <vt:lpstr>Carlito</vt:lpstr>
      <vt:lpstr>Courier New</vt:lpstr>
      <vt:lpstr>Microsoft Sans Serif</vt:lpstr>
      <vt:lpstr>Segoe UI Symbol</vt:lpstr>
      <vt:lpstr>Times New Roman</vt:lpstr>
      <vt:lpstr>Office Theme</vt:lpstr>
      <vt:lpstr>PowerPoint Sunusu</vt:lpstr>
      <vt:lpstr>TABLE OF CONTENTS</vt:lpstr>
      <vt:lpstr>EXECUTIVE SUMMARY</vt:lpstr>
      <vt:lpstr>INTRODUCTION: BACKGROUND</vt:lpstr>
      <vt:lpstr>INTRODUCTION: BUSINESS PROBLEM</vt:lpstr>
      <vt:lpstr>PowerPoint Sunusu</vt:lpstr>
      <vt:lpstr>METHODOLOGY</vt:lpstr>
      <vt:lpstr>METHODOLOGY</vt:lpstr>
      <vt:lpstr>METHODOLOGY</vt:lpstr>
      <vt:lpstr>METHODOLOGY</vt:lpstr>
      <vt:lpstr>METHODOLOGY</vt:lpstr>
      <vt:lpstr>METHODOLOGY</vt:lpstr>
      <vt:lpstr>RESULTS</vt:lpstr>
      <vt:lpstr>PowerPoint Sunusu</vt:lpstr>
      <vt:lpstr>RESULTS: EDA WITH SQL</vt:lpstr>
      <vt:lpstr>RESULTS: EDA WITH SQL (CONTINUED)</vt:lpstr>
      <vt:lpstr>RESULTS: EDA WITH VISUALIZATION</vt:lpstr>
      <vt:lpstr>RESULTS: EDA WITH VISUALIZATION (CONTINUED)</vt:lpstr>
      <vt:lpstr>PowerPoint Sunusu</vt:lpstr>
      <vt:lpstr>RESULTS: LAUNCH SITE LOCATION ANALYSIS</vt:lpstr>
      <vt:lpstr>RESULTS: LAUNCH SITE LOCATION ANALYSIS (CONTINUED)</vt:lpstr>
      <vt:lpstr>RESULTS: LAUNCH SITE LOCATION ANALYSIS (CONTINUED)</vt:lpstr>
      <vt:lpstr>PowerPoint Sunusu</vt:lpstr>
      <vt:lpstr>RESULTS: LAUNCH RECORDS DASHBOARD</vt:lpstr>
      <vt:lpstr>RESULTS: LAUNCH RECORDS DASHBOARD (CONTINUED)</vt:lpstr>
      <vt:lpstr>PowerPoint Sunusu</vt:lpstr>
      <vt:lpstr>RESULTS: CLASSIFICATION ACCURACY</vt:lpstr>
      <vt:lpstr>RESULTS: CONFUSION MATRIX</vt:lpstr>
      <vt:lpstr>CONCLUSION</vt:lpstr>
      <vt:lpstr>APPENDIX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Oğulcan Akca</cp:lastModifiedBy>
  <cp:revision>3</cp:revision>
  <dcterms:created xsi:type="dcterms:W3CDTF">2023-09-19T13:44:07Z</dcterms:created>
  <dcterms:modified xsi:type="dcterms:W3CDTF">2023-10-01T10:50:24Z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2021-11-09T00:00:00Z</vt:filetime>
  </property>
  <property fmtid="{D5CDD505-2E9C-101B-9397-08002B2CF9AE}" pid="3" name="LastSaved">
    <vt:filetime>2023-09-19T00:00:00Z</vt:filetime>
  </property>
</Properties>
</file>